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79" r:id="rId4"/>
    <p:sldId id="258" r:id="rId5"/>
    <p:sldId id="259" r:id="rId6"/>
    <p:sldId id="280" r:id="rId7"/>
    <p:sldId id="281" r:id="rId8"/>
    <p:sldId id="282" r:id="rId9"/>
    <p:sldId id="283" r:id="rId10"/>
    <p:sldId id="266" r:id="rId11"/>
    <p:sldId id="284" r:id="rId12"/>
    <p:sldId id="285" r:id="rId13"/>
    <p:sldId id="286" r:id="rId14"/>
    <p:sldId id="263" r:id="rId15"/>
    <p:sldId id="287" r:id="rId16"/>
    <p:sldId id="288" r:id="rId17"/>
    <p:sldId id="289" r:id="rId18"/>
    <p:sldId id="294" r:id="rId19"/>
    <p:sldId id="268" r:id="rId20"/>
    <p:sldId id="295" r:id="rId21"/>
    <p:sldId id="271" r:id="rId22"/>
    <p:sldId id="291" r:id="rId23"/>
    <p:sldId id="292" r:id="rId24"/>
    <p:sldId id="293"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 roundtripDataSignature="AMtx7miUh22vQOr/+NWBQkKoOWdoFHfvrg==" r:id="rId32"/>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MacKay" initials="" lastIdx="2" clrIdx="0"/>
  <p:cmAuthor id="1" name="Katrina MacKay" initials="KM" lastIdx="10" clrIdx="1">
    <p:extLst>
      <p:ext uri="{19B8F6BF-5375-455C-9EA6-DF929625EA0E}">
        <p15:presenceInfo xmlns:p15="http://schemas.microsoft.com/office/powerpoint/2012/main" userId="S::Katrina.MacKay@edcoms.co.uk::f08a222a-e76f-476c-a023-d4c611eb5749" providerId="AD"/>
      </p:ext>
    </p:extLst>
  </p:cmAuthor>
  <p:cmAuthor id="2" name="Hannah Landais" initials="HL" lastIdx="7" clrIdx="2">
    <p:extLst>
      <p:ext uri="{19B8F6BF-5375-455C-9EA6-DF929625EA0E}">
        <p15:presenceInfo xmlns:p15="http://schemas.microsoft.com/office/powerpoint/2012/main" userId="S::hannah.landais@edcoms.co.uk::f6f0c2c2-9bf6-4bd8-9f73-915d39f2d1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95D"/>
    <a:srgbClr val="F1F1F1"/>
    <a:srgbClr val="103A5D"/>
    <a:srgbClr val="FFA900"/>
    <a:srgbClr val="009845"/>
    <a:srgbClr val="D03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2" autoAdjust="0"/>
    <p:restoredTop sz="74494" autoAdjust="0"/>
  </p:normalViewPr>
  <p:slideViewPr>
    <p:cSldViewPr snapToGrid="0" snapToObjects="1" showGuides="1">
      <p:cViewPr varScale="1">
        <p:scale>
          <a:sx n="46" d="100"/>
          <a:sy n="46" d="100"/>
        </p:scale>
        <p:origin x="1496" y="44"/>
      </p:cViewPr>
      <p:guideLst>
        <p:guide pos="3816"/>
        <p:guide orient="horz" pos="2183"/>
      </p:guideLst>
    </p:cSldViewPr>
  </p:slideViewPr>
  <p:outlineViewPr>
    <p:cViewPr>
      <p:scale>
        <a:sx n="33" d="100"/>
        <a:sy n="33" d="100"/>
      </p:scale>
      <p:origin x="0" y="-80"/>
    </p:cViewPr>
  </p:outlineViewPr>
  <p:notesTextViewPr>
    <p:cViewPr>
      <p:scale>
        <a:sx n="100" d="100"/>
        <a:sy n="100" d="100"/>
      </p:scale>
      <p:origin x="0" y="0"/>
    </p:cViewPr>
  </p:notesTextViewPr>
  <p:notesViewPr>
    <p:cSldViewPr snapToGrid="0" snapToObjects="1">
      <p:cViewPr varScale="1">
        <p:scale>
          <a:sx n="51" d="100"/>
          <a:sy n="51" d="100"/>
        </p:scale>
        <p:origin x="269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CDACF586-297B-6A44-A67C-588CEAAFDEAF}" type="datetimeFigureOut">
              <a:rPr lang="en-US" smtClean="0"/>
              <a:pPr/>
              <a:t>12/4/2020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8CE2943C-CDAD-DB45-B8A9-AC722EF3746A}" type="slidenum">
              <a:rPr lang="en-US" smtClean="0"/>
              <a:pPr/>
              <a:t>‹#›</a:t>
            </a:fld>
            <a:endParaRPr lang="en-US" dirty="0"/>
          </a:p>
        </p:txBody>
      </p:sp>
    </p:spTree>
    <p:extLst>
      <p:ext uri="{BB962C8B-B14F-4D97-AF65-F5344CB8AC3E}">
        <p14:creationId xmlns:p14="http://schemas.microsoft.com/office/powerpoint/2010/main" val="49566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nd.org.uk/media/4220803/five-ways-to-wellbeing_poste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ind.org.uk/media/4220803/five-ways-to-wellbeing_poster.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hs.uk/change4life/food-fact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etset.co.uk/travel-tokyo/active-challenges" TargetMode="External"/><Relationship Id="rId7" Type="http://schemas.openxmlformats.org/officeDocument/2006/relationships/hyperlink" Target="https://www.iwill.org.uk/"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ageuk.org.uk/get-involved/volunteer/small-acts-of-kindness/" TargetMode="External"/><Relationship Id="rId5" Type="http://schemas.openxmlformats.org/officeDocument/2006/relationships/hyperlink" Target="https://www.ageuk.org.uk/get-involved/volunteer/local-services-volunteer/" TargetMode="External"/><Relationship Id="rId4" Type="http://schemas.openxmlformats.org/officeDocument/2006/relationships/hyperlink" Target="https://www.woodlandtrust.org.uk/"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2943C-CDAD-DB45-B8A9-AC722EF3746A}" type="slidenum">
              <a:rPr lang="en-US" smtClean="0"/>
              <a:t>1</a:t>
            </a:fld>
            <a:endParaRPr lang="en-US"/>
          </a:p>
        </p:txBody>
      </p:sp>
    </p:spTree>
    <p:extLst>
      <p:ext uri="{BB962C8B-B14F-4D97-AF65-F5344CB8AC3E}">
        <p14:creationId xmlns:p14="http://schemas.microsoft.com/office/powerpoint/2010/main" val="112781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Century Gothic" panose="020B0502020202020204" pitchFamily="34" charset="0"/>
                <a:ea typeface="+mn-ea"/>
                <a:cs typeface="+mn-cs"/>
              </a:rPr>
              <a:t>RECOGNISING THE NEED FOR ACTION – information </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Explain this session encourages pupils to consider the small joys in their lives and how they can make them happen through action.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Explain that, later in the session, pupils will identify some simple actions and challenges they can do – at school, at home and wider.</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Century Gothic" panose="020B0502020202020204" pitchFamily="34" charset="0"/>
              <a:ea typeface="+mn-ea"/>
              <a:cs typeface="+mn-cs"/>
            </a:endParaRPr>
          </a:p>
          <a:p>
            <a:pPr marL="171450" indent="-171450" rtl="0" fontAlgn="base">
              <a:buFont typeface="Arial" panose="020B0604020202020204" pitchFamily="34" charset="0"/>
              <a:buChar char="•"/>
            </a:pPr>
            <a:r>
              <a:rPr lang="en-US" sz="1200" b="0" i="0" kern="1200" dirty="0">
                <a:solidFill>
                  <a:schemeClr val="tx1"/>
                </a:solidFill>
                <a:latin typeface="Century Gothic" panose="020B0502020202020204" pitchFamily="34" charset="0"/>
                <a:ea typeface="+mn-ea"/>
                <a:cs typeface="+mn-cs"/>
              </a:rPr>
              <a:t>Additional Information: The Dalai Lama is the head monk of Tibetan Buddhism. Tibetan Buddhists believe that the Dalai Lama is the god of compassion who comes to Earth to help people.</a:t>
            </a:r>
            <a:endParaRPr lang="en-US" sz="1200" b="0" i="0" u="none" strike="noStrike" kern="1200" dirty="0">
              <a:solidFill>
                <a:schemeClr val="tx1"/>
              </a:solidFill>
              <a:effectLst/>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8CE2943C-CDAD-DB45-B8A9-AC722EF3746A}" type="slidenum">
              <a:rPr lang="en-US" smtClean="0"/>
              <a:t>10</a:t>
            </a:fld>
            <a:endParaRPr lang="en-US"/>
          </a:p>
        </p:txBody>
      </p:sp>
    </p:spTree>
    <p:extLst>
      <p:ext uri="{BB962C8B-B14F-4D97-AF65-F5344CB8AC3E}">
        <p14:creationId xmlns:p14="http://schemas.microsoft.com/office/powerpoint/2010/main" val="252773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IDENTIFYING THE FIVE WAYS TO WELLBEING – information</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dirty="0"/>
              <a:t>Use the slide to share the five happiness actions: these are things that pupils can do to help make themselves and others happy.</a:t>
            </a:r>
          </a:p>
          <a:p>
            <a:pPr marL="628650" lvl="1" indent="-171450" algn="l" rtl="0">
              <a:lnSpc>
                <a:spcPct val="150000"/>
              </a:lnSpc>
              <a:spcBef>
                <a:spcPts val="0"/>
              </a:spcBef>
              <a:spcAft>
                <a:spcPts val="0"/>
              </a:spcAft>
              <a:buClr>
                <a:schemeClr val="dk1"/>
              </a:buClr>
              <a:buSzPts val="1200"/>
              <a:buFont typeface="Arial"/>
              <a:buChar char="•"/>
            </a:pPr>
            <a:r>
              <a:rPr lang="en-GB" sz="1200" b="1" dirty="0"/>
              <a:t>Connect</a:t>
            </a:r>
            <a:r>
              <a:rPr lang="en-GB" sz="1200" dirty="0"/>
              <a:t> – to people and nature (positive relationships are critical to wellbeing; connecting to nature is proven to improve wellbeing).</a:t>
            </a:r>
            <a:endParaRPr lang="en-GB" dirty="0"/>
          </a:p>
          <a:p>
            <a:pPr marL="628650" lvl="1" indent="-171450" algn="l" rtl="0">
              <a:lnSpc>
                <a:spcPct val="150000"/>
              </a:lnSpc>
              <a:spcBef>
                <a:spcPts val="0"/>
              </a:spcBef>
              <a:spcAft>
                <a:spcPts val="0"/>
              </a:spcAft>
              <a:buClr>
                <a:schemeClr val="dk1"/>
              </a:buClr>
              <a:buSzPts val="1200"/>
              <a:buFont typeface="Arial"/>
              <a:buChar char="•"/>
            </a:pPr>
            <a:r>
              <a:rPr lang="en-GB" sz="1200" b="1" dirty="0"/>
              <a:t>Notice</a:t>
            </a:r>
            <a:r>
              <a:rPr lang="en-GB" sz="1200" dirty="0"/>
              <a:t> – be aware of moments and details (take time to appreciate things; mindfulness; focus on here and now instead of worrying about past/present).</a:t>
            </a:r>
            <a:endParaRPr lang="en-GB" dirty="0"/>
          </a:p>
          <a:p>
            <a:pPr marL="628650" lvl="1" indent="-171450" algn="l" rtl="0">
              <a:lnSpc>
                <a:spcPct val="150000"/>
              </a:lnSpc>
              <a:spcBef>
                <a:spcPts val="0"/>
              </a:spcBef>
              <a:spcAft>
                <a:spcPts val="0"/>
              </a:spcAft>
              <a:buClr>
                <a:schemeClr val="dk1"/>
              </a:buClr>
              <a:buSzPts val="1200"/>
              <a:buFont typeface="Arial"/>
              <a:buChar char="•"/>
            </a:pPr>
            <a:r>
              <a:rPr lang="en-GB" sz="1200" b="1" dirty="0"/>
              <a:t>Move</a:t>
            </a:r>
            <a:r>
              <a:rPr lang="en-GB" sz="1200" dirty="0"/>
              <a:t> – be active, sit less and get outside (being physically active is as good for our mental/emotional health as our physical health).</a:t>
            </a:r>
            <a:endParaRPr lang="en-GB" dirty="0"/>
          </a:p>
          <a:p>
            <a:pPr marL="628650" lvl="1" indent="-171450" algn="l" rtl="0">
              <a:lnSpc>
                <a:spcPct val="150000"/>
              </a:lnSpc>
              <a:spcBef>
                <a:spcPts val="0"/>
              </a:spcBef>
              <a:spcAft>
                <a:spcPts val="0"/>
              </a:spcAft>
              <a:buClr>
                <a:schemeClr val="dk1"/>
              </a:buClr>
              <a:buSzPts val="1200"/>
              <a:buFont typeface="Arial"/>
              <a:buChar char="•"/>
            </a:pPr>
            <a:r>
              <a:rPr lang="en-GB" sz="1200" b="1" dirty="0"/>
              <a:t>Discover</a:t>
            </a:r>
            <a:r>
              <a:rPr lang="en-GB" sz="1200" dirty="0"/>
              <a:t> – try new things and keep learning (curiosity and learning new skills keeps our brains active and healthy – and builds confidence).</a:t>
            </a:r>
            <a:endParaRPr lang="en-GB" dirty="0"/>
          </a:p>
          <a:p>
            <a:pPr marL="628650" lvl="1" indent="-171450" algn="l" rtl="0">
              <a:lnSpc>
                <a:spcPct val="150000"/>
              </a:lnSpc>
              <a:spcBef>
                <a:spcPts val="0"/>
              </a:spcBef>
              <a:spcAft>
                <a:spcPts val="0"/>
              </a:spcAft>
              <a:buClr>
                <a:schemeClr val="dk1"/>
              </a:buClr>
              <a:buSzPts val="1200"/>
              <a:buFont typeface="Arial"/>
              <a:buChar char="•"/>
            </a:pPr>
            <a:r>
              <a:rPr lang="en-GB" sz="1200" b="1" dirty="0"/>
              <a:t>Give</a:t>
            </a:r>
            <a:r>
              <a:rPr lang="en-GB" sz="1200" dirty="0"/>
              <a:t> – be kind and help others (this includes small kindnesses – smiling or saying thank you – as well as ‘service’ or volunteering).</a:t>
            </a:r>
            <a:endParaRPr lang="en-GB" dirty="0"/>
          </a:p>
          <a:p>
            <a:pPr marL="171450" lvl="0" indent="-171450" algn="l" rtl="0">
              <a:lnSpc>
                <a:spcPct val="150000"/>
              </a:lnSpc>
              <a:spcBef>
                <a:spcPts val="0"/>
              </a:spcBef>
              <a:spcAft>
                <a:spcPts val="0"/>
              </a:spcAft>
              <a:buClr>
                <a:schemeClr val="dk1"/>
              </a:buClr>
              <a:buSzPts val="1200"/>
              <a:buFont typeface="Arial"/>
              <a:buChar char="•"/>
            </a:pPr>
            <a:r>
              <a:rPr lang="en-GB" dirty="0"/>
              <a:t>Clarify that the actions may be linked; they are not necessarily separate, e.g. by helping people, you are also connecting to them.</a:t>
            </a:r>
          </a:p>
          <a:p>
            <a:pPr marL="171450" lvl="0" indent="-171450" algn="l" rtl="0">
              <a:lnSpc>
                <a:spcPct val="100000"/>
              </a:lnSpc>
              <a:spcBef>
                <a:spcPts val="0"/>
              </a:spcBef>
              <a:spcAft>
                <a:spcPts val="0"/>
              </a:spcAft>
              <a:buClr>
                <a:schemeClr val="dk1"/>
              </a:buClr>
              <a:buSzPts val="1200"/>
              <a:buFont typeface="Arial"/>
              <a:buChar char="•"/>
            </a:pPr>
            <a:r>
              <a:rPr lang="en-GB" dirty="0"/>
              <a:t>The following slides provide activities to deepen/test pupils’ understanding and provide examples.</a:t>
            </a:r>
          </a:p>
          <a:p>
            <a:pPr marL="0" lvl="0" indent="0" algn="l" rtl="0">
              <a:lnSpc>
                <a:spcPct val="100000"/>
              </a:lnSpc>
              <a:spcBef>
                <a:spcPts val="0"/>
              </a:spcBef>
              <a:spcAft>
                <a:spcPts val="0"/>
              </a:spcAft>
              <a:buClr>
                <a:schemeClr val="dk1"/>
              </a:buClr>
              <a:buSzPts val="1200"/>
              <a:buFont typeface="Arial"/>
              <a:buNone/>
            </a:pPr>
            <a:endParaRPr lang="en-GB" dirty="0"/>
          </a:p>
          <a:p>
            <a:pPr marL="0" lvl="0" indent="0" algn="l" rtl="0">
              <a:lnSpc>
                <a:spcPct val="100000"/>
              </a:lnSpc>
              <a:spcBef>
                <a:spcPts val="0"/>
              </a:spcBef>
              <a:spcAft>
                <a:spcPts val="0"/>
              </a:spcAft>
              <a:buClr>
                <a:schemeClr val="dk1"/>
              </a:buClr>
              <a:buSzPts val="1200"/>
              <a:buFont typeface="Arial"/>
              <a:buNone/>
            </a:pPr>
            <a:r>
              <a:rPr lang="en-GB" b="1" dirty="0"/>
              <a:t>Background information for teacher: </a:t>
            </a:r>
            <a:r>
              <a:rPr lang="en-GB" dirty="0"/>
              <a:t>Five Ways to Wellbeing is a set of evidence-based public mental health messages aimed at improving the mental health of the UK population. They were developed by a government think-tank in 2008 and are used across the UK by national and local agencies. Mind produces a simple summary for adults: </a:t>
            </a:r>
            <a:r>
              <a:rPr lang="en-GB" u="sng" dirty="0">
                <a:solidFill>
                  <a:schemeClr val="hlink"/>
                </a:solidFill>
                <a:hlinkClick r:id="rId3"/>
              </a:rPr>
              <a:t>https://www.mind.org.uk/media/4220803/five-ways-to-wellbeing_poster.pdf</a:t>
            </a:r>
            <a:r>
              <a:rPr lang="en-GB" dirty="0"/>
              <a:t> The Travel to Tokyo resources have tweaked the language of the five ways to wellbeing but the principles are the same.</a:t>
            </a:r>
          </a:p>
        </p:txBody>
      </p:sp>
      <p:sp>
        <p:nvSpPr>
          <p:cNvPr id="4" name="Slide Number Placeholder 3"/>
          <p:cNvSpPr>
            <a:spLocks noGrp="1"/>
          </p:cNvSpPr>
          <p:nvPr>
            <p:ph type="sldNum" sz="quarter" idx="5"/>
          </p:nvPr>
        </p:nvSpPr>
        <p:spPr/>
        <p:txBody>
          <a:bodyPr/>
          <a:lstStyle/>
          <a:p>
            <a:fld id="{8CE2943C-CDAD-DB45-B8A9-AC722EF3746A}" type="slidenum">
              <a:rPr lang="en-US" smtClean="0"/>
              <a:t>11</a:t>
            </a:fld>
            <a:endParaRPr lang="en-US"/>
          </a:p>
        </p:txBody>
      </p:sp>
    </p:spTree>
    <p:extLst>
      <p:ext uri="{BB962C8B-B14F-4D97-AF65-F5344CB8AC3E}">
        <p14:creationId xmlns:p14="http://schemas.microsoft.com/office/powerpoint/2010/main" val="267899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IDENTIFYING THE FIVE WAYS TO WELLBEING – information</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dirty="0"/>
              <a:t>Use the slide to share the five happiness actions: these are things that pupils can do to help make themselves and others happy.</a:t>
            </a:r>
          </a:p>
          <a:p>
            <a:pPr marL="628650" lvl="1" indent="-171450" algn="l" rtl="0">
              <a:lnSpc>
                <a:spcPct val="150000"/>
              </a:lnSpc>
              <a:spcBef>
                <a:spcPts val="0"/>
              </a:spcBef>
              <a:spcAft>
                <a:spcPts val="0"/>
              </a:spcAft>
              <a:buClr>
                <a:schemeClr val="dk1"/>
              </a:buClr>
              <a:buSzPts val="1200"/>
              <a:buFont typeface="Arial"/>
              <a:buChar char="•"/>
            </a:pPr>
            <a:r>
              <a:rPr lang="en-GB" sz="1200" b="1" dirty="0"/>
              <a:t>Connect</a:t>
            </a:r>
            <a:r>
              <a:rPr lang="en-GB" sz="1200" dirty="0"/>
              <a:t> – to people and nature (positive relationships are critical to wellbeing; connecting to nature is proven to improve wellbeing).</a:t>
            </a:r>
            <a:endParaRPr lang="en-GB" dirty="0"/>
          </a:p>
          <a:p>
            <a:pPr marL="628650" lvl="1" indent="-171450" algn="l" rtl="0">
              <a:lnSpc>
                <a:spcPct val="150000"/>
              </a:lnSpc>
              <a:spcBef>
                <a:spcPts val="0"/>
              </a:spcBef>
              <a:spcAft>
                <a:spcPts val="0"/>
              </a:spcAft>
              <a:buClr>
                <a:schemeClr val="dk1"/>
              </a:buClr>
              <a:buSzPts val="1200"/>
              <a:buFont typeface="Arial"/>
              <a:buChar char="•"/>
            </a:pPr>
            <a:r>
              <a:rPr lang="en-GB" sz="1200" b="1" dirty="0"/>
              <a:t>Notice</a:t>
            </a:r>
            <a:r>
              <a:rPr lang="en-GB" sz="1200" dirty="0"/>
              <a:t> – be aware of moments and details (take time to appreciate things; mindfulness; focus on here and now instead of worrying about past/present).</a:t>
            </a:r>
            <a:endParaRPr lang="en-GB" dirty="0"/>
          </a:p>
          <a:p>
            <a:pPr marL="628650" lvl="1" indent="-171450" algn="l" rtl="0">
              <a:lnSpc>
                <a:spcPct val="150000"/>
              </a:lnSpc>
              <a:spcBef>
                <a:spcPts val="0"/>
              </a:spcBef>
              <a:spcAft>
                <a:spcPts val="0"/>
              </a:spcAft>
              <a:buClr>
                <a:schemeClr val="dk1"/>
              </a:buClr>
              <a:buSzPts val="1200"/>
              <a:buFont typeface="Arial"/>
              <a:buChar char="•"/>
            </a:pPr>
            <a:r>
              <a:rPr lang="en-GB" sz="1200" b="1" dirty="0"/>
              <a:t>Move</a:t>
            </a:r>
            <a:r>
              <a:rPr lang="en-GB" sz="1200" dirty="0"/>
              <a:t> – be active, sit less and get outside (being physically active is as good for our mental/emotional health as our physical health).</a:t>
            </a:r>
            <a:endParaRPr lang="en-GB" dirty="0"/>
          </a:p>
          <a:p>
            <a:pPr marL="628650" lvl="1" indent="-171450" algn="l" rtl="0">
              <a:lnSpc>
                <a:spcPct val="150000"/>
              </a:lnSpc>
              <a:spcBef>
                <a:spcPts val="0"/>
              </a:spcBef>
              <a:spcAft>
                <a:spcPts val="0"/>
              </a:spcAft>
              <a:buClr>
                <a:schemeClr val="dk1"/>
              </a:buClr>
              <a:buSzPts val="1200"/>
              <a:buFont typeface="Arial"/>
              <a:buChar char="•"/>
            </a:pPr>
            <a:r>
              <a:rPr lang="en-GB" sz="1200" b="1" dirty="0"/>
              <a:t>Discover</a:t>
            </a:r>
            <a:r>
              <a:rPr lang="en-GB" sz="1200" dirty="0"/>
              <a:t> – try new things and keep learning (curiosity and learning new skills keeps our brains active and healthy – and builds confidence).</a:t>
            </a:r>
            <a:endParaRPr lang="en-GB" dirty="0"/>
          </a:p>
          <a:p>
            <a:pPr marL="628650" lvl="1" indent="-171450" algn="l" rtl="0">
              <a:lnSpc>
                <a:spcPct val="150000"/>
              </a:lnSpc>
              <a:spcBef>
                <a:spcPts val="0"/>
              </a:spcBef>
              <a:spcAft>
                <a:spcPts val="0"/>
              </a:spcAft>
              <a:buClr>
                <a:schemeClr val="dk1"/>
              </a:buClr>
              <a:buSzPts val="1200"/>
              <a:buFont typeface="Arial"/>
              <a:buChar char="•"/>
            </a:pPr>
            <a:r>
              <a:rPr lang="en-GB" sz="1200" b="1" dirty="0"/>
              <a:t>Give</a:t>
            </a:r>
            <a:r>
              <a:rPr lang="en-GB" sz="1200" dirty="0"/>
              <a:t> – be kind and help others (this includes small kindnesses – smiling or saying thank you – as well as ‘service’ or volunteering).</a:t>
            </a:r>
            <a:endParaRPr lang="en-GB" dirty="0"/>
          </a:p>
          <a:p>
            <a:pPr marL="171450" lvl="0" indent="-171450" algn="l" rtl="0">
              <a:lnSpc>
                <a:spcPct val="150000"/>
              </a:lnSpc>
              <a:spcBef>
                <a:spcPts val="0"/>
              </a:spcBef>
              <a:spcAft>
                <a:spcPts val="0"/>
              </a:spcAft>
              <a:buClr>
                <a:schemeClr val="dk1"/>
              </a:buClr>
              <a:buSzPts val="1200"/>
              <a:buFont typeface="Arial"/>
              <a:buChar char="•"/>
            </a:pPr>
            <a:r>
              <a:rPr lang="en-GB" dirty="0"/>
              <a:t>Clarify that the actions may be linked; they are not necessarily separate, e.g. by helping people, you are also connecting to them.</a:t>
            </a:r>
          </a:p>
          <a:p>
            <a:pPr marL="171450" lvl="0" indent="-171450" algn="l" rtl="0">
              <a:lnSpc>
                <a:spcPct val="100000"/>
              </a:lnSpc>
              <a:spcBef>
                <a:spcPts val="0"/>
              </a:spcBef>
              <a:spcAft>
                <a:spcPts val="0"/>
              </a:spcAft>
              <a:buClr>
                <a:schemeClr val="dk1"/>
              </a:buClr>
              <a:buSzPts val="1200"/>
              <a:buFont typeface="Arial"/>
              <a:buChar char="•"/>
            </a:pPr>
            <a:r>
              <a:rPr lang="en-GB" dirty="0"/>
              <a:t>The following slides provide activities to deepen/test pupils’ understanding and provide examples.</a:t>
            </a:r>
          </a:p>
          <a:p>
            <a:pPr marL="0" lvl="0" indent="0" algn="l" rtl="0">
              <a:lnSpc>
                <a:spcPct val="100000"/>
              </a:lnSpc>
              <a:spcBef>
                <a:spcPts val="0"/>
              </a:spcBef>
              <a:spcAft>
                <a:spcPts val="0"/>
              </a:spcAft>
              <a:buClr>
                <a:schemeClr val="dk1"/>
              </a:buClr>
              <a:buSzPts val="1200"/>
              <a:buFont typeface="Arial"/>
              <a:buNone/>
            </a:pPr>
            <a:endParaRPr lang="en-GB" dirty="0"/>
          </a:p>
          <a:p>
            <a:pPr marL="0" lvl="0" indent="0" algn="l" rtl="0">
              <a:lnSpc>
                <a:spcPct val="100000"/>
              </a:lnSpc>
              <a:spcBef>
                <a:spcPts val="0"/>
              </a:spcBef>
              <a:spcAft>
                <a:spcPts val="0"/>
              </a:spcAft>
              <a:buClr>
                <a:schemeClr val="dk1"/>
              </a:buClr>
              <a:buSzPts val="1200"/>
              <a:buFont typeface="Arial"/>
              <a:buNone/>
            </a:pPr>
            <a:r>
              <a:rPr lang="en-GB" b="1" dirty="0"/>
              <a:t>Background information for teacher: </a:t>
            </a:r>
            <a:r>
              <a:rPr lang="en-GB" dirty="0"/>
              <a:t>Five Ways to Wellbeing is a set of evidence-based public mental health messages aimed at improving the mental health of the UK population. They were developed by a government think-tank in 2008 and are used across the UK by national and local agencies. Mind produces a simple summary for adults: </a:t>
            </a:r>
            <a:r>
              <a:rPr lang="en-GB" u="sng" dirty="0">
                <a:solidFill>
                  <a:schemeClr val="hlink"/>
                </a:solidFill>
                <a:hlinkClick r:id="rId3"/>
              </a:rPr>
              <a:t>https://www.mind.org.uk/media/4220803/five-ways-to-wellbeing_poster.pdf</a:t>
            </a:r>
            <a:r>
              <a:rPr lang="en-GB" dirty="0"/>
              <a:t> The Travel to Tokyo resources have tweaked the language of the five ways to wellbeing but the principles are the same.</a:t>
            </a:r>
          </a:p>
        </p:txBody>
      </p:sp>
      <p:sp>
        <p:nvSpPr>
          <p:cNvPr id="4" name="Slide Number Placeholder 3"/>
          <p:cNvSpPr>
            <a:spLocks noGrp="1"/>
          </p:cNvSpPr>
          <p:nvPr>
            <p:ph type="sldNum" sz="quarter" idx="5"/>
          </p:nvPr>
        </p:nvSpPr>
        <p:spPr/>
        <p:txBody>
          <a:bodyPr/>
          <a:lstStyle/>
          <a:p>
            <a:fld id="{8CE2943C-CDAD-DB45-B8A9-AC722EF3746A}" type="slidenum">
              <a:rPr lang="en-US" smtClean="0"/>
              <a:t>12</a:t>
            </a:fld>
            <a:endParaRPr lang="en-US"/>
          </a:p>
        </p:txBody>
      </p:sp>
    </p:spTree>
    <p:extLst>
      <p:ext uri="{BB962C8B-B14F-4D97-AF65-F5344CB8AC3E}">
        <p14:creationId xmlns:p14="http://schemas.microsoft.com/office/powerpoint/2010/main" val="710841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EXPLORING PUPIL ACTIONS – activity</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dirty="0"/>
              <a:t>In pairs, ask pupils to think about a time when they were happy: what made them happy?</a:t>
            </a:r>
          </a:p>
          <a:p>
            <a:pPr marL="171450" lvl="0" indent="-171450" algn="l" rtl="0">
              <a:lnSpc>
                <a:spcPct val="100000"/>
              </a:lnSpc>
              <a:spcBef>
                <a:spcPts val="0"/>
              </a:spcBef>
              <a:spcAft>
                <a:spcPts val="0"/>
              </a:spcAft>
              <a:buClr>
                <a:schemeClr val="dk1"/>
              </a:buClr>
              <a:buSzPts val="1200"/>
              <a:buFont typeface="Arial"/>
              <a:buChar char="•"/>
            </a:pPr>
            <a:r>
              <a:rPr lang="en-GB" dirty="0"/>
              <a:t>For a more active option: ask them to stand and move to find a partner, then move again to find another partner (staying standing as they share).</a:t>
            </a:r>
          </a:p>
          <a:p>
            <a:pPr marL="171450" lvl="0" indent="-171450" algn="l" rtl="0">
              <a:lnSpc>
                <a:spcPct val="100000"/>
              </a:lnSpc>
              <a:spcBef>
                <a:spcPts val="0"/>
              </a:spcBef>
              <a:spcAft>
                <a:spcPts val="0"/>
              </a:spcAft>
              <a:buClr>
                <a:schemeClr val="dk1"/>
              </a:buClr>
              <a:buSzPts val="1200"/>
              <a:buFont typeface="Arial"/>
              <a:buChar char="•"/>
            </a:pPr>
            <a:r>
              <a:rPr lang="en-GB" dirty="0"/>
              <a:t>Share some examples in the whole class.</a:t>
            </a:r>
          </a:p>
          <a:p>
            <a:pPr marL="171450" lvl="0" indent="-171450" algn="l" rtl="0">
              <a:lnSpc>
                <a:spcPct val="100000"/>
              </a:lnSpc>
              <a:spcBef>
                <a:spcPts val="0"/>
              </a:spcBef>
              <a:spcAft>
                <a:spcPts val="0"/>
              </a:spcAft>
              <a:buClr>
                <a:schemeClr val="dk1"/>
              </a:buClr>
              <a:buSzPts val="1200"/>
              <a:buFont typeface="Arial"/>
              <a:buChar char="•"/>
            </a:pPr>
            <a:r>
              <a:rPr lang="en-GB" dirty="0"/>
              <a:t>Explain that pupils will think about actions they can do in future later in the session.</a:t>
            </a:r>
          </a:p>
          <a:p>
            <a:pPr marL="0" lvl="0" indent="0" algn="l" rtl="0">
              <a:lnSpc>
                <a:spcPct val="100000"/>
              </a:lnSpc>
              <a:spcBef>
                <a:spcPts val="0"/>
              </a:spcBef>
              <a:spcAft>
                <a:spcPts val="0"/>
              </a:spcAft>
              <a:buNone/>
            </a:pPr>
            <a:endParaRPr lang="en-GB" dirty="0"/>
          </a:p>
          <a:p>
            <a:pPr marL="171450" lvl="0" indent="-171450" algn="l" rtl="0">
              <a:spcBef>
                <a:spcPts val="0"/>
              </a:spcBef>
              <a:spcAft>
                <a:spcPts val="0"/>
              </a:spcAft>
              <a:buClr>
                <a:schemeClr val="dk1"/>
              </a:buClr>
              <a:buSzPts val="1200"/>
              <a:buChar char="•"/>
            </a:pPr>
            <a:r>
              <a:rPr lang="en-GB" dirty="0"/>
              <a:t>The following slides provide Japanese-related examples.</a:t>
            </a:r>
          </a:p>
          <a:p>
            <a:pPr marL="171450" lvl="0" indent="-171450" algn="l" rtl="0">
              <a:spcBef>
                <a:spcPts val="0"/>
              </a:spcBef>
              <a:spcAft>
                <a:spcPts val="0"/>
              </a:spcAft>
              <a:buClr>
                <a:schemeClr val="dk1"/>
              </a:buClr>
              <a:buSzPts val="1200"/>
              <a:buChar char="•"/>
            </a:pPr>
            <a:r>
              <a:rPr lang="en-GB" b="1" dirty="0"/>
              <a:t>Challenge: </a:t>
            </a:r>
            <a:r>
              <a:rPr lang="en-GB" dirty="0"/>
              <a:t>show the examples one by one and ask pupils to say which of the happiness actions they are.</a:t>
            </a:r>
          </a:p>
          <a:p>
            <a:pPr marL="171450" lvl="0" indent="-171450" algn="l" rtl="0">
              <a:spcBef>
                <a:spcPts val="0"/>
              </a:spcBef>
              <a:spcAft>
                <a:spcPts val="0"/>
              </a:spcAft>
              <a:buClr>
                <a:schemeClr val="dk1"/>
              </a:buClr>
              <a:buSzPts val="1200"/>
              <a:buChar char="•"/>
            </a:pPr>
            <a:r>
              <a:rPr lang="en-GB" b="1" dirty="0"/>
              <a:t>Support: </a:t>
            </a:r>
            <a:r>
              <a:rPr lang="en-GB" dirty="0"/>
              <a:t>share each example one by one and ask pupils to suggest similar examples from their own lives.</a:t>
            </a:r>
          </a:p>
        </p:txBody>
      </p:sp>
      <p:sp>
        <p:nvSpPr>
          <p:cNvPr id="4" name="Slide Number Placeholder 3"/>
          <p:cNvSpPr>
            <a:spLocks noGrp="1"/>
          </p:cNvSpPr>
          <p:nvPr>
            <p:ph type="sldNum" sz="quarter" idx="5"/>
          </p:nvPr>
        </p:nvSpPr>
        <p:spPr/>
        <p:txBody>
          <a:bodyPr/>
          <a:lstStyle/>
          <a:p>
            <a:fld id="{8CE2943C-CDAD-DB45-B8A9-AC722EF3746A}" type="slidenum">
              <a:rPr lang="en-US" smtClean="0"/>
              <a:t>13</a:t>
            </a:fld>
            <a:endParaRPr lang="en-US"/>
          </a:p>
        </p:txBody>
      </p:sp>
    </p:spTree>
    <p:extLst>
      <p:ext uri="{BB962C8B-B14F-4D97-AF65-F5344CB8AC3E}">
        <p14:creationId xmlns:p14="http://schemas.microsoft.com/office/powerpoint/2010/main" val="280258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HAPPINESS ACTIONS IN JAPAN – examples/activity</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There are three Japanese examples; select the one that suits your pupils/links to an Active Challenge they might do after the session.</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After describing each example, ask pupils to suggest which of the happiness actions are involved in that example.</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To create an active learning opportunity, call out the actions and ask pupils to jump up/stand/stretch if they think it is involved.</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If necessary, clarify how that action is being shown.</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O-Hanami answers could include:</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Connect – people gather with friends, families and strangers; they connect with the trees and blossom.</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Notice – the trees only blossom for a short period – and the petals are easily blown away – so people have to appreciate them at the time.</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Move – as many of the trees are in parks, people will walk around to look at them.</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Discover – young people learn to make the Sakura Mochi from their elders.</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Give – people bring gifts of food – usually homemade – to eat at the picnics.</a:t>
            </a:r>
            <a:endParaRPr lang="en-GB" dirty="0"/>
          </a:p>
          <a:p>
            <a:pPr marL="0" lvl="0" indent="0" algn="l" rtl="0">
              <a:lnSpc>
                <a:spcPct val="100000"/>
              </a:lnSpc>
              <a:spcBef>
                <a:spcPts val="0"/>
              </a:spcBef>
              <a:spcAft>
                <a:spcPts val="0"/>
              </a:spcAft>
              <a:buClr>
                <a:schemeClr val="dk1"/>
              </a:buClr>
              <a:buSzPts val="1200"/>
              <a:buFont typeface="Arial"/>
              <a:buNone/>
            </a:pPr>
            <a:r>
              <a:rPr lang="en-GB" b="1" dirty="0"/>
              <a:t>Challenge: </a:t>
            </a:r>
            <a:r>
              <a:rPr lang="en-GB" b="0" dirty="0"/>
              <a:t>ask pupils to suggest how the happiness actions are shown within the example.</a:t>
            </a:r>
            <a:endParaRPr lang="en-GB" dirty="0"/>
          </a:p>
          <a:p>
            <a:pPr marL="0" lvl="0" indent="0" algn="l" rtl="0">
              <a:lnSpc>
                <a:spcPct val="100000"/>
              </a:lnSpc>
              <a:spcBef>
                <a:spcPts val="0"/>
              </a:spcBef>
              <a:spcAft>
                <a:spcPts val="0"/>
              </a:spcAft>
              <a:buClr>
                <a:schemeClr val="dk1"/>
              </a:buClr>
              <a:buSzPts val="1200"/>
              <a:buFont typeface="Arial"/>
              <a:buNone/>
            </a:pPr>
            <a:endParaRPr lang="en-GB" b="0" dirty="0"/>
          </a:p>
          <a:p>
            <a:pPr marL="0" marR="0" lvl="0" indent="0" algn="l" rtl="0">
              <a:lnSpc>
                <a:spcPct val="100000"/>
              </a:lnSpc>
              <a:spcBef>
                <a:spcPts val="0"/>
              </a:spcBef>
              <a:spcAft>
                <a:spcPts val="0"/>
              </a:spcAft>
              <a:buClr>
                <a:schemeClr val="dk1"/>
              </a:buClr>
              <a:buSzPts val="1200"/>
              <a:buFont typeface="Arial"/>
              <a:buNone/>
            </a:pPr>
            <a:r>
              <a:rPr lang="en-GB" b="0" dirty="0"/>
              <a:t>N.B. The Active Challenge (</a:t>
            </a:r>
            <a:r>
              <a:rPr lang="en-GB" sz="1200" b="0" i="0" kern="1200" dirty="0">
                <a:solidFill>
                  <a:schemeClr val="tx1"/>
                </a:solidFill>
                <a:effectLst/>
                <a:latin typeface="Century Gothic" panose="020B0502020202020204" pitchFamily="34" charset="0"/>
                <a:ea typeface="+mn-ea"/>
                <a:cs typeface="+mn-cs"/>
              </a:rPr>
              <a:t>bring nature indoors</a:t>
            </a:r>
            <a:r>
              <a:rPr lang="en-GB" b="0" dirty="0"/>
              <a:t>) links to this example. </a:t>
            </a:r>
            <a:endParaRPr lang="en-GB" dirty="0"/>
          </a:p>
          <a:p>
            <a:pPr marL="0" marR="0" lvl="0" indent="0" algn="l" rtl="0">
              <a:lnSpc>
                <a:spcPct val="100000"/>
              </a:lnSpc>
              <a:spcBef>
                <a:spcPts val="0"/>
              </a:spcBef>
              <a:spcAft>
                <a:spcPts val="0"/>
              </a:spcAft>
              <a:buClr>
                <a:schemeClr val="dk1"/>
              </a:buClr>
              <a:buSzPts val="1200"/>
              <a:buFont typeface="Arial"/>
              <a:buNone/>
            </a:pPr>
            <a:r>
              <a:rPr lang="en-GB" b="0" dirty="0"/>
              <a:t>During the period of social distancing, this Active Challenge has been adapted to encourage the children to bring the outdoors in. If you share this example, please explain this is what Japanese people usually do in spring but, during the Coronavirus pandemic, they will watch the cherry blossom through the window or look at photos of last year’s trees.  </a:t>
            </a:r>
            <a:endParaRPr lang="en-GB" dirty="0"/>
          </a:p>
          <a:p>
            <a:pPr marL="628650" lvl="1" indent="-95250" algn="l" rtl="0">
              <a:lnSpc>
                <a:spcPct val="100000"/>
              </a:lnSpc>
              <a:spcBef>
                <a:spcPts val="0"/>
              </a:spcBef>
              <a:spcAft>
                <a:spcPts val="0"/>
              </a:spcAft>
              <a:buClr>
                <a:schemeClr val="dk1"/>
              </a:buClr>
              <a:buSzPts val="1200"/>
              <a:buFont typeface="Arial"/>
              <a:buNone/>
            </a:pPr>
            <a:endParaRPr lang="en-GB" b="0" dirty="0"/>
          </a:p>
          <a:p>
            <a:pPr marL="0" lvl="0" indent="0" algn="l" rtl="0">
              <a:lnSpc>
                <a:spcPct val="100000"/>
              </a:lnSpc>
              <a:spcBef>
                <a:spcPts val="0"/>
              </a:spcBef>
              <a:spcAft>
                <a:spcPts val="0"/>
              </a:spcAft>
              <a:buSzPts val="1400"/>
              <a:buNone/>
            </a:pP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14</a:t>
            </a:fld>
            <a:endParaRPr lang="en-US"/>
          </a:p>
        </p:txBody>
      </p:sp>
    </p:spTree>
    <p:extLst>
      <p:ext uri="{BB962C8B-B14F-4D97-AF65-F5344CB8AC3E}">
        <p14:creationId xmlns:p14="http://schemas.microsoft.com/office/powerpoint/2010/main" val="3599697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HAPPINESS ACTIONS IN JAPAN – examples/activity</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There are three Japanese examples; select the one that suits your pupils/links to an Active Challenge they might do after the session.</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After describing each example, ask pupils to suggest which of the happiness actions are involved in that example.</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To create an active learning opportunity, call out the actions and ask pupils to jump up/stand/stretch if they think it is involved.</a:t>
            </a:r>
            <a:endParaRPr lang="en-GB" dirty="0"/>
          </a:p>
          <a:p>
            <a:pPr marL="171450" marR="0" lvl="0" indent="-171450" algn="l" rtl="0">
              <a:lnSpc>
                <a:spcPct val="100000"/>
              </a:lnSpc>
              <a:spcBef>
                <a:spcPts val="0"/>
              </a:spcBef>
              <a:spcAft>
                <a:spcPts val="0"/>
              </a:spcAft>
              <a:buClr>
                <a:schemeClr val="dk1"/>
              </a:buClr>
              <a:buSzPts val="1200"/>
              <a:buFont typeface="Arial"/>
              <a:buChar char="•"/>
            </a:pPr>
            <a:r>
              <a:rPr lang="en-GB" b="0" dirty="0"/>
              <a:t>If necessary, clarify how that action is being shown.</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err="1"/>
              <a:t>Keirō</a:t>
            </a:r>
            <a:r>
              <a:rPr lang="en-GB" b="0" dirty="0"/>
              <a:t>-no-Hi answers could include:</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Connect – young and older people are connected with each other through events.</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Notice – young people in Japan make time for and appreciate older people for their wisdom.</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Move – a high number of older people in Japan are still very active; they take part in the fitness displays and events.</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Discover – young and older people learn new skills and activities from each other.</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Give – young people put on activities and performances for older people.</a:t>
            </a:r>
            <a:endParaRPr lang="en-GB" dirty="0"/>
          </a:p>
          <a:p>
            <a:pPr marL="0" lvl="0" indent="0" algn="l" rtl="0">
              <a:lnSpc>
                <a:spcPct val="100000"/>
              </a:lnSpc>
              <a:spcBef>
                <a:spcPts val="0"/>
              </a:spcBef>
              <a:spcAft>
                <a:spcPts val="0"/>
              </a:spcAft>
              <a:buClr>
                <a:schemeClr val="dk1"/>
              </a:buClr>
              <a:buSzPts val="1200"/>
              <a:buFont typeface="Arial"/>
              <a:buNone/>
            </a:pPr>
            <a:r>
              <a:rPr lang="en-GB" b="1" dirty="0"/>
              <a:t>Challenge: </a:t>
            </a:r>
            <a:r>
              <a:rPr lang="en-GB" b="0" dirty="0"/>
              <a:t>ask pupils to suggest how the happiness actions are shown within the example.</a:t>
            </a:r>
            <a:endParaRPr lang="en-GB" dirty="0"/>
          </a:p>
          <a:p>
            <a:pPr marL="0" lvl="0" indent="0" algn="l" rtl="0">
              <a:lnSpc>
                <a:spcPct val="100000"/>
              </a:lnSpc>
              <a:spcBef>
                <a:spcPts val="0"/>
              </a:spcBef>
              <a:spcAft>
                <a:spcPts val="0"/>
              </a:spcAft>
              <a:buClr>
                <a:schemeClr val="dk1"/>
              </a:buClr>
              <a:buSzPts val="1200"/>
              <a:buFont typeface="Arial"/>
              <a:buNone/>
            </a:pPr>
            <a:endParaRPr lang="en-GB" b="0" dirty="0"/>
          </a:p>
          <a:p>
            <a:pPr marL="0" lvl="0" indent="0" algn="l" rtl="0">
              <a:lnSpc>
                <a:spcPct val="100000"/>
              </a:lnSpc>
              <a:spcBef>
                <a:spcPts val="0"/>
              </a:spcBef>
              <a:spcAft>
                <a:spcPts val="0"/>
              </a:spcAft>
              <a:buClr>
                <a:schemeClr val="dk1"/>
              </a:buClr>
              <a:buSzPts val="1200"/>
              <a:buFont typeface="Arial"/>
              <a:buNone/>
            </a:pPr>
            <a:r>
              <a:rPr lang="en-GB" b="0" dirty="0"/>
              <a:t>N.B. The Active Challenge (</a:t>
            </a:r>
            <a:r>
              <a:rPr lang="en-GB" sz="1200" b="0" i="0" kern="1200" dirty="0">
                <a:solidFill>
                  <a:schemeClr val="tx1"/>
                </a:solidFill>
                <a:effectLst/>
                <a:latin typeface="Century Gothic" panose="020B0502020202020204" pitchFamily="34" charset="0"/>
                <a:ea typeface="+mn-ea"/>
                <a:cs typeface="+mn-cs"/>
              </a:rPr>
              <a:t>connect with older people</a:t>
            </a:r>
            <a:r>
              <a:rPr lang="en-GB" b="0" dirty="0"/>
              <a:t>) links to this example.</a:t>
            </a:r>
            <a:endParaRPr lang="en-GB" dirty="0"/>
          </a:p>
          <a:p>
            <a:pPr marL="0" marR="0" lvl="0" indent="0" algn="l" rtl="0">
              <a:lnSpc>
                <a:spcPct val="100000"/>
              </a:lnSpc>
              <a:spcBef>
                <a:spcPts val="0"/>
              </a:spcBef>
              <a:spcAft>
                <a:spcPts val="0"/>
              </a:spcAft>
              <a:buClr>
                <a:schemeClr val="dk1"/>
              </a:buClr>
              <a:buSzPts val="1200"/>
              <a:buFont typeface="Arial"/>
              <a:buNone/>
            </a:pPr>
            <a:r>
              <a:rPr lang="en-GB" b="0" dirty="0"/>
              <a:t>During the period of social distancing, this Active Challenge has been adapted to encourage the children to connect with older people within their family and/or use other media to connect to those out</a:t>
            </a:r>
            <a:r>
              <a:rPr lang="en-GB" dirty="0"/>
              <a:t>side</a:t>
            </a:r>
            <a:r>
              <a:rPr lang="en-GB" b="0" dirty="0"/>
              <a:t> their home, e.g. phone call, screen calls (Skype, Zoom, FaceTime, etc.), messaging, email or post.</a:t>
            </a:r>
            <a:endParaRPr lang="en-GB" dirty="0"/>
          </a:p>
          <a:p>
            <a:pPr marL="0" lvl="0" indent="0" algn="l" rtl="0">
              <a:lnSpc>
                <a:spcPct val="100000"/>
              </a:lnSpc>
              <a:spcBef>
                <a:spcPts val="0"/>
              </a:spcBef>
              <a:spcAft>
                <a:spcPts val="0"/>
              </a:spcAft>
              <a:buClr>
                <a:schemeClr val="dk1"/>
              </a:buClr>
              <a:buSzPts val="1200"/>
              <a:buFont typeface="Arial"/>
              <a:buNone/>
            </a:pPr>
            <a:endParaRPr lang="en-GB" dirty="0"/>
          </a:p>
          <a:p>
            <a:pPr marL="628650" lvl="1" indent="-95250" algn="l" rtl="0">
              <a:lnSpc>
                <a:spcPct val="100000"/>
              </a:lnSpc>
              <a:spcBef>
                <a:spcPts val="0"/>
              </a:spcBef>
              <a:spcAft>
                <a:spcPts val="0"/>
              </a:spcAft>
              <a:buClr>
                <a:schemeClr val="dk1"/>
              </a:buClr>
              <a:buSzPts val="1200"/>
              <a:buFont typeface="Arial"/>
              <a:buNone/>
            </a:pPr>
            <a:endParaRPr lang="en-GB" b="0" dirty="0"/>
          </a:p>
          <a:p>
            <a:pPr marL="0" lvl="0" indent="0" algn="l" rtl="0">
              <a:lnSpc>
                <a:spcPct val="100000"/>
              </a:lnSpc>
              <a:spcBef>
                <a:spcPts val="0"/>
              </a:spcBef>
              <a:spcAft>
                <a:spcPts val="0"/>
              </a:spcAft>
              <a:buSzPts val="1400"/>
              <a:buNone/>
            </a:pP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15</a:t>
            </a:fld>
            <a:endParaRPr lang="en-US"/>
          </a:p>
        </p:txBody>
      </p:sp>
    </p:spTree>
    <p:extLst>
      <p:ext uri="{BB962C8B-B14F-4D97-AF65-F5344CB8AC3E}">
        <p14:creationId xmlns:p14="http://schemas.microsoft.com/office/powerpoint/2010/main" val="305977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HAPPINESS ACTIONS IN JAPAN – examples/activity</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There are three Japanese examples; select the one that suits your pupils/links to an Active Challenge they might do after the session.</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After describing each example, ask pupils to suggest which of the happiness actions are involved in that example.</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To create an active learning opportunity, call out the actions and ask pupils to jump up/stand/stretch if they think it is involved.</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If necessary, clarify how that action is being shown.</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err="1"/>
              <a:t>Omoiyari</a:t>
            </a:r>
            <a:r>
              <a:rPr lang="en-GB" b="0" dirty="0"/>
              <a:t> answers could include:</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Connect – people connect by being kind to and helping each other.</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Notice – to anticipate someone’s needs you need to pay attention to them and to what is happening.</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Move – helping others often includes doing physical tasks, such as cleaning.</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Discover – to be helpful, you may need to learn new skills or try new activities.</a:t>
            </a:r>
            <a:endParaRPr lang="en-GB" dirty="0"/>
          </a:p>
          <a:p>
            <a:pPr marL="628650" lvl="1" indent="-171450" algn="l" rtl="0">
              <a:lnSpc>
                <a:spcPct val="100000"/>
              </a:lnSpc>
              <a:spcBef>
                <a:spcPts val="0"/>
              </a:spcBef>
              <a:spcAft>
                <a:spcPts val="0"/>
              </a:spcAft>
              <a:buClr>
                <a:schemeClr val="dk1"/>
              </a:buClr>
              <a:buSzPts val="1200"/>
              <a:buFont typeface="Arial"/>
              <a:buChar char="•"/>
            </a:pPr>
            <a:r>
              <a:rPr lang="en-GB" b="0" dirty="0"/>
              <a:t>Give – giving is not about money or things; being kind and helping others means giving time, energy and ideas.</a:t>
            </a:r>
            <a:endParaRPr lang="en-GB" dirty="0"/>
          </a:p>
          <a:p>
            <a:pPr marL="0" lvl="0" indent="0" algn="l" rtl="0">
              <a:lnSpc>
                <a:spcPct val="100000"/>
              </a:lnSpc>
              <a:spcBef>
                <a:spcPts val="0"/>
              </a:spcBef>
              <a:spcAft>
                <a:spcPts val="0"/>
              </a:spcAft>
              <a:buClr>
                <a:schemeClr val="dk1"/>
              </a:buClr>
              <a:buSzPts val="1200"/>
              <a:buFont typeface="Arial"/>
              <a:buNone/>
            </a:pPr>
            <a:r>
              <a:rPr lang="en-GB" b="1" dirty="0"/>
              <a:t>Challenge: </a:t>
            </a:r>
            <a:r>
              <a:rPr lang="en-GB" b="0" dirty="0"/>
              <a:t>ask pupils to suggest how the happiness actions are shown within the example.</a:t>
            </a:r>
            <a:endParaRPr lang="en-GB" dirty="0"/>
          </a:p>
          <a:p>
            <a:pPr marL="0" lvl="0" indent="0" algn="l" rtl="0">
              <a:lnSpc>
                <a:spcPct val="100000"/>
              </a:lnSpc>
              <a:spcBef>
                <a:spcPts val="0"/>
              </a:spcBef>
              <a:spcAft>
                <a:spcPts val="0"/>
              </a:spcAft>
              <a:buClr>
                <a:schemeClr val="dk1"/>
              </a:buClr>
              <a:buSzPts val="1200"/>
              <a:buFont typeface="Arial"/>
              <a:buNone/>
            </a:pPr>
            <a:endParaRPr lang="en-GB" b="0" dirty="0"/>
          </a:p>
          <a:p>
            <a:pPr marL="0" lvl="0" indent="0" algn="l" rtl="0">
              <a:lnSpc>
                <a:spcPct val="100000"/>
              </a:lnSpc>
              <a:spcBef>
                <a:spcPts val="0"/>
              </a:spcBef>
              <a:spcAft>
                <a:spcPts val="0"/>
              </a:spcAft>
              <a:buClr>
                <a:schemeClr val="dk1"/>
              </a:buClr>
              <a:buSzPts val="1200"/>
              <a:buFont typeface="Arial"/>
              <a:buNone/>
            </a:pPr>
            <a:r>
              <a:rPr lang="en-GB" b="0" dirty="0"/>
              <a:t>N.B. The Active Challenge (kindness) links to this example.</a:t>
            </a:r>
            <a:endParaRPr lang="en-GB" dirty="0"/>
          </a:p>
          <a:p>
            <a:pPr marL="0" marR="0" lvl="0" indent="0" algn="l" rtl="0">
              <a:lnSpc>
                <a:spcPct val="100000"/>
              </a:lnSpc>
              <a:spcBef>
                <a:spcPts val="0"/>
              </a:spcBef>
              <a:spcAft>
                <a:spcPts val="0"/>
              </a:spcAft>
              <a:buClr>
                <a:schemeClr val="dk1"/>
              </a:buClr>
              <a:buSzPts val="1200"/>
              <a:buFont typeface="Arial"/>
              <a:buNone/>
            </a:pPr>
            <a:r>
              <a:rPr lang="en-GB" b="0" dirty="0"/>
              <a:t>During the period of social distancing, this Active Challenge has been adapted to encourage the children to be kind to and help others at home or use other media to support others out</a:t>
            </a:r>
            <a:r>
              <a:rPr lang="en-GB" dirty="0"/>
              <a:t>side</a:t>
            </a:r>
            <a:r>
              <a:rPr lang="en-GB" b="0" dirty="0"/>
              <a:t> their home. If pupils are at school, they can explore helping other pupils in school, in accordance with your social distancing guidance in school.</a:t>
            </a:r>
            <a:endParaRPr lang="en-GB" dirty="0"/>
          </a:p>
          <a:p>
            <a:pPr marL="0" lvl="0" indent="0" algn="l" rtl="0">
              <a:lnSpc>
                <a:spcPct val="100000"/>
              </a:lnSpc>
              <a:spcBef>
                <a:spcPts val="0"/>
              </a:spcBef>
              <a:spcAft>
                <a:spcPts val="0"/>
              </a:spcAft>
              <a:buClr>
                <a:schemeClr val="dk1"/>
              </a:buClr>
              <a:buSzPts val="1200"/>
              <a:buFont typeface="Arial"/>
              <a:buNone/>
            </a:pPr>
            <a:endParaRPr lang="en-GB" dirty="0"/>
          </a:p>
          <a:p>
            <a:pPr marL="628650" lvl="1" indent="-95250" algn="l" rtl="0">
              <a:lnSpc>
                <a:spcPct val="100000"/>
              </a:lnSpc>
              <a:spcBef>
                <a:spcPts val="0"/>
              </a:spcBef>
              <a:spcAft>
                <a:spcPts val="0"/>
              </a:spcAft>
              <a:buClr>
                <a:schemeClr val="dk1"/>
              </a:buClr>
              <a:buSzPts val="1200"/>
              <a:buFont typeface="Arial"/>
              <a:buNone/>
            </a:pPr>
            <a:endParaRPr lang="en-GB" b="0" dirty="0"/>
          </a:p>
          <a:p>
            <a:pPr marL="0" lvl="0" indent="0" algn="l" rtl="0">
              <a:lnSpc>
                <a:spcPct val="100000"/>
              </a:lnSpc>
              <a:spcBef>
                <a:spcPts val="0"/>
              </a:spcBef>
              <a:spcAft>
                <a:spcPts val="0"/>
              </a:spcAft>
              <a:buSzPts val="1400"/>
              <a:buNone/>
            </a:pP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16</a:t>
            </a:fld>
            <a:endParaRPr lang="en-US"/>
          </a:p>
        </p:txBody>
      </p:sp>
    </p:spTree>
    <p:extLst>
      <p:ext uri="{BB962C8B-B14F-4D97-AF65-F5344CB8AC3E}">
        <p14:creationId xmlns:p14="http://schemas.microsoft.com/office/powerpoint/2010/main" val="64625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FINDING BALANCE – information</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dirty="0"/>
              <a:t>Explain that to help us to do the happiness actions we need to have a good balance in our daily habits; balance also supports our health and wellbeing.</a:t>
            </a:r>
          </a:p>
          <a:p>
            <a:pPr marL="171450" lvl="0" indent="-171450" algn="l" rtl="0">
              <a:lnSpc>
                <a:spcPct val="100000"/>
              </a:lnSpc>
              <a:spcBef>
                <a:spcPts val="0"/>
              </a:spcBef>
              <a:spcAft>
                <a:spcPts val="0"/>
              </a:spcAft>
              <a:buClr>
                <a:schemeClr val="dk1"/>
              </a:buClr>
              <a:buSzPts val="1200"/>
              <a:buFont typeface="Arial"/>
              <a:buChar char="•"/>
            </a:pPr>
            <a:r>
              <a:rPr lang="en-GB" b="1" dirty="0"/>
              <a:t>Support (and/or active learning option): </a:t>
            </a:r>
            <a:r>
              <a:rPr lang="en-GB" dirty="0"/>
              <a:t>ask children to face a partner and, holding hands, see if they can both lean away from each to keep a balance (this depends on how much balance work they have done in PE); ask what keeps them balanced, i.e. pulling equally/one person not being heavier/stronger than the other; that’s what we are trying to do with our daily habits – not do too much of one thing and too little of another.</a:t>
            </a:r>
          </a:p>
          <a:p>
            <a:pPr marL="171450" lvl="0" indent="-171450" algn="l" rtl="0">
              <a:lnSpc>
                <a:spcPct val="100000"/>
              </a:lnSpc>
              <a:spcBef>
                <a:spcPts val="0"/>
              </a:spcBef>
              <a:spcAft>
                <a:spcPts val="0"/>
              </a:spcAft>
              <a:buClr>
                <a:schemeClr val="dk1"/>
              </a:buClr>
              <a:buSzPts val="1200"/>
              <a:buFont typeface="Arial"/>
              <a:buChar char="•"/>
            </a:pPr>
            <a:r>
              <a:rPr lang="en-GB" dirty="0"/>
              <a:t>Balance doesn’t mean doing exactly the same amount of two things every day (e.g. waking/sleeping) but, generally, balancing them across the week.</a:t>
            </a:r>
          </a:p>
          <a:p>
            <a:pPr marL="171450" marR="0" lvl="0" indent="-171450" algn="l" rtl="0">
              <a:lnSpc>
                <a:spcPct val="100000"/>
              </a:lnSpc>
              <a:spcBef>
                <a:spcPts val="0"/>
              </a:spcBef>
              <a:spcAft>
                <a:spcPts val="0"/>
              </a:spcAft>
              <a:buClr>
                <a:schemeClr val="dk1"/>
              </a:buClr>
              <a:buSzPts val="1200"/>
              <a:buFont typeface="Arial"/>
              <a:buChar char="•"/>
            </a:pPr>
            <a:r>
              <a:rPr lang="en-GB" dirty="0"/>
              <a:t>N.B. ‘energy in’ and ‘energy out’ is a very simplistic summary of the need to balance eating with activity. We do not want to promote calorie-counting with pupils! They just need to recognise that if you keep eating without exercising you are likely to put on weight and vice-versa. See Change4Life if you want to explore nutrition and healthy eating in more depth with pupils: </a:t>
            </a:r>
            <a:r>
              <a:rPr lang="en-GB" u="sng" dirty="0">
                <a:solidFill>
                  <a:schemeClr val="hlink"/>
                </a:solidFill>
                <a:hlinkClick r:id="rId3"/>
              </a:rPr>
              <a:t>https://www.nhs.uk/change4life/food-facts </a:t>
            </a:r>
            <a:endParaRPr lang="en-GB" dirty="0"/>
          </a:p>
          <a:p>
            <a:pPr marL="171450" marR="0" lvl="0" indent="-95250" algn="l" rtl="0">
              <a:lnSpc>
                <a:spcPct val="100000"/>
              </a:lnSpc>
              <a:spcBef>
                <a:spcPts val="0"/>
              </a:spcBef>
              <a:spcAft>
                <a:spcPts val="0"/>
              </a:spcAft>
              <a:buClr>
                <a:schemeClr val="dk1"/>
              </a:buClr>
              <a:buSzPts val="1200"/>
              <a:buFont typeface="Arial"/>
              <a:buNone/>
            </a:pPr>
            <a:endParaRPr lang="en-GB" dirty="0"/>
          </a:p>
          <a:p>
            <a:pPr marL="0" marR="0" lvl="0" indent="0" algn="l" rtl="0">
              <a:lnSpc>
                <a:spcPct val="100000"/>
              </a:lnSpc>
              <a:spcBef>
                <a:spcPts val="0"/>
              </a:spcBef>
              <a:spcAft>
                <a:spcPts val="0"/>
              </a:spcAft>
              <a:buClr>
                <a:schemeClr val="dk1"/>
              </a:buClr>
              <a:buSzPts val="1200"/>
              <a:buFont typeface="Arial"/>
              <a:buNone/>
            </a:pPr>
            <a:r>
              <a:rPr lang="en-GB" dirty="0"/>
              <a:t>N.B. During the period of social distancing, avoid the active balancing activity. If necessary, use a set of scales to demonstrate balance to pupils who do not understand the concept.</a:t>
            </a:r>
          </a:p>
          <a:p>
            <a:pPr marL="0" lvl="0" indent="0" algn="l" rtl="0">
              <a:lnSpc>
                <a:spcPct val="100000"/>
              </a:lnSpc>
              <a:spcBef>
                <a:spcPts val="0"/>
              </a:spcBef>
              <a:spcAft>
                <a:spcPts val="0"/>
              </a:spcAft>
              <a:buClr>
                <a:schemeClr val="dk1"/>
              </a:buClr>
              <a:buSzPts val="1200"/>
              <a:buFont typeface="Arial"/>
              <a:buNone/>
            </a:pPr>
            <a:endParaRPr lang="en-GB" dirty="0"/>
          </a:p>
          <a:p>
            <a:pPr marL="0" lvl="0" indent="0" algn="l" rtl="0">
              <a:lnSpc>
                <a:spcPct val="100000"/>
              </a:lnSpc>
              <a:spcBef>
                <a:spcPts val="0"/>
              </a:spcBef>
              <a:spcAft>
                <a:spcPts val="0"/>
              </a:spcAft>
              <a:buClr>
                <a:schemeClr val="dk1"/>
              </a:buClr>
              <a:buSzPts val="1200"/>
              <a:buFont typeface="Arial"/>
              <a:buNone/>
            </a:pPr>
            <a:r>
              <a:rPr lang="en-GB" dirty="0"/>
              <a:t>The following slides show how Olympic and Paralympic athletes balance their sporting and wider lives and find time for the happiness actions. </a:t>
            </a:r>
          </a:p>
        </p:txBody>
      </p:sp>
      <p:sp>
        <p:nvSpPr>
          <p:cNvPr id="4" name="Slide Number Placeholder 3"/>
          <p:cNvSpPr>
            <a:spLocks noGrp="1"/>
          </p:cNvSpPr>
          <p:nvPr>
            <p:ph type="sldNum" sz="quarter" idx="5"/>
          </p:nvPr>
        </p:nvSpPr>
        <p:spPr/>
        <p:txBody>
          <a:bodyPr/>
          <a:lstStyle/>
          <a:p>
            <a:fld id="{8CE2943C-CDAD-DB45-B8A9-AC722EF3746A}" type="slidenum">
              <a:rPr lang="en-US" smtClean="0"/>
              <a:t>17</a:t>
            </a:fld>
            <a:endParaRPr lang="en-US"/>
          </a:p>
        </p:txBody>
      </p:sp>
    </p:spTree>
    <p:extLst>
      <p:ext uri="{BB962C8B-B14F-4D97-AF65-F5344CB8AC3E}">
        <p14:creationId xmlns:p14="http://schemas.microsoft.com/office/powerpoint/2010/main" val="3541496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Century Gothic" panose="020B0502020202020204" pitchFamily="34" charset="0"/>
                <a:ea typeface="+mn-ea"/>
                <a:cs typeface="+mn-cs"/>
              </a:rPr>
              <a:t>FINDING BALANCE AND MAKING MYSELF HAPPY – athletes’ examples</a:t>
            </a:r>
            <a:endParaRPr lang="en-US" b="0" dirty="0">
              <a:effectLst/>
            </a:endParaRPr>
          </a:p>
          <a:p>
            <a:pPr marL="171450" indent="-171450">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Use the two slides to share how Olympic and Paralympic athletes balance their sporting and wider lives and find time for the happiness actions. </a:t>
            </a:r>
            <a:endParaRPr lang="en-GB" dirty="0"/>
          </a:p>
          <a:p>
            <a:endParaRPr lang="en-US" dirty="0"/>
          </a:p>
        </p:txBody>
      </p:sp>
      <p:sp>
        <p:nvSpPr>
          <p:cNvPr id="4" name="Slide Number Placeholder 3"/>
          <p:cNvSpPr>
            <a:spLocks noGrp="1"/>
          </p:cNvSpPr>
          <p:nvPr>
            <p:ph type="sldNum" sz="quarter" idx="5"/>
          </p:nvPr>
        </p:nvSpPr>
        <p:spPr/>
        <p:txBody>
          <a:bodyPr/>
          <a:lstStyle/>
          <a:p>
            <a:fld id="{8CE2943C-CDAD-DB45-B8A9-AC722EF3746A}" type="slidenum">
              <a:rPr lang="en-US" smtClean="0"/>
              <a:t>18</a:t>
            </a:fld>
            <a:endParaRPr lang="en-US"/>
          </a:p>
        </p:txBody>
      </p:sp>
    </p:spTree>
    <p:extLst>
      <p:ext uri="{BB962C8B-B14F-4D97-AF65-F5344CB8AC3E}">
        <p14:creationId xmlns:p14="http://schemas.microsoft.com/office/powerpoint/2010/main" val="1392374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Century Gothic" panose="020B0502020202020204" pitchFamily="34" charset="0"/>
                <a:ea typeface="+mn-ea"/>
                <a:cs typeface="+mn-cs"/>
              </a:rPr>
              <a:t>FINDING BALANCE AND MAKING MYSELF HAPPY – athletes’ examples</a:t>
            </a:r>
            <a:endParaRPr lang="en-US" b="0" dirty="0">
              <a:effectLst/>
            </a:endParaRPr>
          </a:p>
          <a:p>
            <a:pPr marL="171450" indent="-171450">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Use the two slides to share how Olympic and Paralympic athletes balance their sporting and wider lives and find time for the happiness actions. </a:t>
            </a:r>
            <a:endParaRPr lang="en-GB" dirty="0"/>
          </a:p>
          <a:p>
            <a:endParaRPr lang="en-US" dirty="0"/>
          </a:p>
        </p:txBody>
      </p:sp>
      <p:sp>
        <p:nvSpPr>
          <p:cNvPr id="4" name="Slide Number Placeholder 3"/>
          <p:cNvSpPr>
            <a:spLocks noGrp="1"/>
          </p:cNvSpPr>
          <p:nvPr>
            <p:ph type="sldNum" sz="quarter" idx="5"/>
          </p:nvPr>
        </p:nvSpPr>
        <p:spPr/>
        <p:txBody>
          <a:bodyPr/>
          <a:lstStyle/>
          <a:p>
            <a:fld id="{8CE2943C-CDAD-DB45-B8A9-AC722EF3746A}" type="slidenum">
              <a:rPr lang="en-US" smtClean="0"/>
              <a:t>19</a:t>
            </a:fld>
            <a:endParaRPr lang="en-US"/>
          </a:p>
        </p:txBody>
      </p:sp>
    </p:spTree>
    <p:extLst>
      <p:ext uri="{BB962C8B-B14F-4D97-AF65-F5344CB8AC3E}">
        <p14:creationId xmlns:p14="http://schemas.microsoft.com/office/powerpoint/2010/main" val="197612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Teacher information</a:t>
            </a:r>
            <a:endParaRPr lang="en-GB" dirty="0"/>
          </a:p>
          <a:p>
            <a:pPr marL="0" lvl="0" indent="0" algn="l" rtl="0">
              <a:lnSpc>
                <a:spcPct val="100000"/>
              </a:lnSpc>
              <a:spcBef>
                <a:spcPts val="0"/>
              </a:spcBef>
              <a:spcAft>
                <a:spcPts val="0"/>
              </a:spcAft>
              <a:buSzPts val="1400"/>
              <a:buNone/>
            </a:pPr>
            <a:r>
              <a:rPr lang="en-GB" b="0" i="1" dirty="0"/>
              <a:t>This slide will be hidden in presentation mode</a:t>
            </a:r>
            <a:endParaRPr lang="en-GB" dirty="0"/>
          </a:p>
          <a:p>
            <a:endParaRPr lang="en-US" dirty="0"/>
          </a:p>
        </p:txBody>
      </p:sp>
      <p:sp>
        <p:nvSpPr>
          <p:cNvPr id="4" name="Slide Number Placeholder 3"/>
          <p:cNvSpPr>
            <a:spLocks noGrp="1"/>
          </p:cNvSpPr>
          <p:nvPr>
            <p:ph type="sldNum" sz="quarter" idx="5"/>
          </p:nvPr>
        </p:nvSpPr>
        <p:spPr/>
        <p:txBody>
          <a:bodyPr/>
          <a:lstStyle/>
          <a:p>
            <a:fld id="{8CE2943C-CDAD-DB45-B8A9-AC722EF3746A}" type="slidenum">
              <a:rPr lang="en-US" smtClean="0"/>
              <a:t>2</a:t>
            </a:fld>
            <a:endParaRPr lang="en-US"/>
          </a:p>
        </p:txBody>
      </p:sp>
    </p:spTree>
    <p:extLst>
      <p:ext uri="{BB962C8B-B14F-4D97-AF65-F5344CB8AC3E}">
        <p14:creationId xmlns:p14="http://schemas.microsoft.com/office/powerpoint/2010/main" val="3192821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Century Gothic" panose="020B0502020202020204" pitchFamily="34" charset="0"/>
                <a:ea typeface="+mn-ea"/>
                <a:cs typeface="+mn-cs"/>
              </a:rPr>
              <a:t>FINDING BALANCE AND MAKING MYSELF HAPPY – athletes’ examples</a:t>
            </a:r>
            <a:endParaRPr lang="en-US" b="0" dirty="0">
              <a:effectLst/>
            </a:endParaRPr>
          </a:p>
          <a:p>
            <a:pPr marL="171450" indent="-171450">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Use the two slides to share how Olympic and Paralympic athletes balance their sporting and wider lives and find time for the happiness actions. </a:t>
            </a:r>
            <a:endParaRPr lang="en-GB" dirty="0"/>
          </a:p>
          <a:p>
            <a:endParaRPr lang="en-US" dirty="0"/>
          </a:p>
        </p:txBody>
      </p:sp>
      <p:sp>
        <p:nvSpPr>
          <p:cNvPr id="4" name="Slide Number Placeholder 3"/>
          <p:cNvSpPr>
            <a:spLocks noGrp="1"/>
          </p:cNvSpPr>
          <p:nvPr>
            <p:ph type="sldNum" sz="quarter" idx="5"/>
          </p:nvPr>
        </p:nvSpPr>
        <p:spPr/>
        <p:txBody>
          <a:bodyPr/>
          <a:lstStyle/>
          <a:p>
            <a:fld id="{8CE2943C-CDAD-DB45-B8A9-AC722EF3746A}" type="slidenum">
              <a:rPr lang="en-US" smtClean="0"/>
              <a:t>20</a:t>
            </a:fld>
            <a:endParaRPr lang="en-US"/>
          </a:p>
        </p:txBody>
      </p:sp>
    </p:spTree>
    <p:extLst>
      <p:ext uri="{BB962C8B-B14F-4D97-AF65-F5344CB8AC3E}">
        <p14:creationId xmlns:p14="http://schemas.microsoft.com/office/powerpoint/2010/main" val="62522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IDENTIFYING POTENTIAL ACTIONS – pick and mix activity</a:t>
            </a:r>
            <a:endParaRPr lang="en-GB" dirty="0"/>
          </a:p>
          <a:p>
            <a:pPr marL="171450" marR="0" lvl="0" indent="-171450" algn="l" rtl="0">
              <a:lnSpc>
                <a:spcPct val="100000"/>
              </a:lnSpc>
              <a:spcBef>
                <a:spcPts val="0"/>
              </a:spcBef>
              <a:spcAft>
                <a:spcPts val="0"/>
              </a:spcAft>
              <a:buClr>
                <a:schemeClr val="dk1"/>
              </a:buClr>
              <a:buSzPts val="1200"/>
              <a:buFont typeface="Arial"/>
              <a:buChar char="•"/>
            </a:pPr>
            <a:r>
              <a:rPr lang="en-GB" b="0" dirty="0"/>
              <a:t>Remind pupils that they can help to make themselves and others feel happy by taking actions.</a:t>
            </a:r>
            <a:endParaRPr lang="en-GB" dirty="0"/>
          </a:p>
          <a:p>
            <a:pPr marL="171450" marR="0" lvl="0" indent="-171450" algn="l" rtl="0">
              <a:lnSpc>
                <a:spcPct val="100000"/>
              </a:lnSpc>
              <a:spcBef>
                <a:spcPts val="0"/>
              </a:spcBef>
              <a:spcAft>
                <a:spcPts val="0"/>
              </a:spcAft>
              <a:buClr>
                <a:schemeClr val="dk1"/>
              </a:buClr>
              <a:buSzPts val="1200"/>
              <a:buFont typeface="Arial"/>
              <a:buChar char="•"/>
            </a:pPr>
            <a:r>
              <a:rPr lang="en-GB" b="0" dirty="0"/>
              <a:t>Explain that small actions that pupils </a:t>
            </a:r>
            <a:r>
              <a:rPr lang="en-GB" b="0" u="sng" dirty="0"/>
              <a:t>will do </a:t>
            </a:r>
            <a:r>
              <a:rPr lang="en-GB" b="0" dirty="0"/>
              <a:t>are better than big intentions that never happen. Small steps are good!</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Share the examples on the slide. Reinforce these are just examples. Pupils need to do happiness actions that fit their interests and fit in with their home lives.</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Emphasise the need for pupils to seek permission from parents/carers and teachers as appropriate.</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In small groups, EITHER ask pupils to choose one example from school OR give each group an example.</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Ask them to think about when and how they could do that action. Take feedback from each group.</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1" dirty="0"/>
              <a:t>Support: </a:t>
            </a:r>
            <a:r>
              <a:rPr lang="en-GB" b="0" dirty="0"/>
              <a:t>work through the examples as a class.</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1" dirty="0"/>
              <a:t>Challenge: </a:t>
            </a:r>
            <a:r>
              <a:rPr lang="en-GB" b="0" dirty="0"/>
              <a:t>ask pupils to come up with similar or additional examples.</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b="0" dirty="0"/>
              <a:t>Work through the ‘at home’ examples in the same way.</a:t>
            </a:r>
            <a:endParaRPr lang="en-GB" dirty="0"/>
          </a:p>
          <a:p>
            <a:pPr marL="171450" lvl="0" indent="-95250" algn="l" rtl="0">
              <a:lnSpc>
                <a:spcPct val="100000"/>
              </a:lnSpc>
              <a:spcBef>
                <a:spcPts val="0"/>
              </a:spcBef>
              <a:spcAft>
                <a:spcPts val="0"/>
              </a:spcAft>
              <a:buClr>
                <a:schemeClr val="dk1"/>
              </a:buClr>
              <a:buSzPts val="1200"/>
              <a:buFont typeface="Arial"/>
              <a:buNone/>
            </a:pPr>
            <a:endParaRPr lang="en-GB" b="0" dirty="0"/>
          </a:p>
          <a:p>
            <a:pPr marL="171450" lvl="0" indent="-95250" algn="l" rtl="0">
              <a:lnSpc>
                <a:spcPct val="100000"/>
              </a:lnSpc>
              <a:spcBef>
                <a:spcPts val="0"/>
              </a:spcBef>
              <a:spcAft>
                <a:spcPts val="0"/>
              </a:spcAft>
              <a:buClr>
                <a:schemeClr val="dk1"/>
              </a:buClr>
              <a:buSzPts val="1200"/>
              <a:buFont typeface="Arial"/>
              <a:buNone/>
            </a:pPr>
            <a:r>
              <a:rPr lang="en-GB" b="0" dirty="0"/>
              <a:t>During the period of social distancing, suggest alternative actions (or ask the pupils to suggest them) in accordance with your school’s guidance. For example:</a:t>
            </a:r>
            <a:endParaRPr lang="en-GB" dirty="0"/>
          </a:p>
          <a:p>
            <a:pPr marL="247650" lvl="0" indent="-171450" algn="l" rtl="0">
              <a:lnSpc>
                <a:spcPct val="100000"/>
              </a:lnSpc>
              <a:spcBef>
                <a:spcPts val="0"/>
              </a:spcBef>
              <a:spcAft>
                <a:spcPts val="0"/>
              </a:spcAft>
              <a:buClr>
                <a:schemeClr val="dk1"/>
              </a:buClr>
              <a:buSzPts val="1200"/>
              <a:buFont typeface="Arial"/>
              <a:buChar char="•"/>
            </a:pPr>
            <a:r>
              <a:rPr lang="en-GB" b="0" dirty="0"/>
              <a:t>Pupils could use personal wipe-boards/tablets/paper to share times-tables answers with a partner instead of sitting together in pairs.</a:t>
            </a:r>
            <a:endParaRPr lang="en-GB" dirty="0"/>
          </a:p>
          <a:p>
            <a:pPr marL="247650" lvl="0" indent="-171450" algn="l" rtl="0">
              <a:lnSpc>
                <a:spcPct val="100000"/>
              </a:lnSpc>
              <a:spcBef>
                <a:spcPts val="0"/>
              </a:spcBef>
              <a:spcAft>
                <a:spcPts val="0"/>
              </a:spcAft>
              <a:buClr>
                <a:schemeClr val="dk1"/>
              </a:buClr>
              <a:buSzPts val="1200"/>
              <a:buFont typeface="Arial"/>
              <a:buChar char="•"/>
            </a:pPr>
            <a:r>
              <a:rPr lang="en-GB" b="0" dirty="0"/>
              <a:t>Pupils could create a new playground game that doesn’t involve being too close to each other or sharing </a:t>
            </a:r>
            <a:r>
              <a:rPr lang="en-GB" dirty="0"/>
              <a:t>any </a:t>
            </a:r>
            <a:r>
              <a:rPr lang="en-GB" b="0" dirty="0"/>
              <a:t>equipment, e.g. throw golf around a well spaced course of mini-targets, where each pupil keeps their own throwing implement. </a:t>
            </a:r>
            <a:endParaRPr lang="en-GB" dirty="0"/>
          </a:p>
          <a:p>
            <a:pPr marL="247650" lvl="0" indent="-171450" algn="l" rtl="0">
              <a:lnSpc>
                <a:spcPct val="100000"/>
              </a:lnSpc>
              <a:spcBef>
                <a:spcPts val="0"/>
              </a:spcBef>
              <a:spcAft>
                <a:spcPts val="0"/>
              </a:spcAft>
              <a:buClr>
                <a:schemeClr val="dk1"/>
              </a:buClr>
              <a:buSzPts val="1200"/>
              <a:buFont typeface="Arial"/>
              <a:buChar char="•"/>
            </a:pPr>
            <a:r>
              <a:rPr lang="en-GB" b="0" dirty="0"/>
              <a:t>Families (within the same household) are still allowed to go for a walk together during their one outdoor exercise session a day (if they have no symptoms).</a:t>
            </a:r>
          </a:p>
          <a:p>
            <a:pPr marL="0" lvl="0" indent="0" algn="l" rtl="0">
              <a:lnSpc>
                <a:spcPct val="100000"/>
              </a:lnSpc>
              <a:spcBef>
                <a:spcPts val="0"/>
              </a:spcBef>
              <a:spcAft>
                <a:spcPts val="0"/>
              </a:spcAft>
              <a:buClr>
                <a:schemeClr val="dk1"/>
              </a:buClr>
              <a:buSzPts val="1200"/>
              <a:buFont typeface="Arial"/>
              <a:buNone/>
            </a:pPr>
            <a:endParaRPr lang="en-GB" b="0" dirty="0"/>
          </a:p>
          <a:p>
            <a:pPr marL="457200" lvl="1" indent="0" algn="l" rtl="0">
              <a:lnSpc>
                <a:spcPct val="100000"/>
              </a:lnSpc>
              <a:spcBef>
                <a:spcPts val="0"/>
              </a:spcBef>
              <a:spcAft>
                <a:spcPts val="0"/>
              </a:spcAft>
              <a:buClr>
                <a:schemeClr val="dk1"/>
              </a:buClr>
              <a:buSzPts val="1200"/>
              <a:buFont typeface="Arial"/>
              <a:buNone/>
            </a:pPr>
            <a:endParaRPr lang="en-GB" b="0" dirty="0"/>
          </a:p>
          <a:p>
            <a:pPr marL="0" lvl="0" indent="0" algn="l" rtl="0">
              <a:lnSpc>
                <a:spcPct val="100000"/>
              </a:lnSpc>
              <a:spcBef>
                <a:spcPts val="0"/>
              </a:spcBef>
              <a:spcAft>
                <a:spcPts val="0"/>
              </a:spcAft>
              <a:buSzPts val="1400"/>
              <a:buNone/>
            </a:pP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21</a:t>
            </a:fld>
            <a:endParaRPr lang="en-US"/>
          </a:p>
        </p:txBody>
      </p:sp>
    </p:spTree>
    <p:extLst>
      <p:ext uri="{BB962C8B-B14F-4D97-AF65-F5344CB8AC3E}">
        <p14:creationId xmlns:p14="http://schemas.microsoft.com/office/powerpoint/2010/main" val="3623074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PROMISING TO TAKE ACTION – activity</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dirty="0"/>
              <a:t>EITHER during or after the session, ask pupils to draw promises on the front of a postcard. These should be practical actions (small steps) they can do at school and at home. They could add keywords to the back of the postcard to match the actions.</a:t>
            </a:r>
          </a:p>
          <a:p>
            <a:pPr marL="171450" lvl="0" indent="-171450" algn="l" rtl="0">
              <a:lnSpc>
                <a:spcPct val="100000"/>
              </a:lnSpc>
              <a:spcBef>
                <a:spcPts val="0"/>
              </a:spcBef>
              <a:spcAft>
                <a:spcPts val="0"/>
              </a:spcAft>
              <a:buSzPts val="1400"/>
              <a:buFont typeface="Arial"/>
              <a:buChar char="•"/>
            </a:pPr>
            <a:r>
              <a:rPr lang="en-GB" dirty="0"/>
              <a:t>Help pupils to address the postcard to themselves and EITHER take it home to stick on the fridge (or similar) OR gather them in at the end of the class, then re-issues them after a week or so as a reminder.</a:t>
            </a:r>
          </a:p>
          <a:p>
            <a:pPr marL="171450" lvl="0" indent="-171450" algn="l" rtl="0">
              <a:lnSpc>
                <a:spcPct val="100000"/>
              </a:lnSpc>
              <a:spcBef>
                <a:spcPts val="0"/>
              </a:spcBef>
              <a:spcAft>
                <a:spcPts val="0"/>
              </a:spcAft>
              <a:buClr>
                <a:schemeClr val="dk1"/>
              </a:buClr>
              <a:buSzPts val="1200"/>
              <a:buFont typeface="Arial"/>
              <a:buChar char="•"/>
            </a:pPr>
            <a:r>
              <a:rPr lang="en-GB" dirty="0"/>
              <a:t>Alternatively, pupils could just make a verbal promise but experience shows that people are more likely to keep a written pledge. (You could also use the promises as evidence of pupils’ personal development/wellbeing by revisiting them and evaluating their impact at a later stage.)</a:t>
            </a:r>
          </a:p>
          <a:p>
            <a:pPr marL="171450" lvl="0" indent="-82550" algn="l" rtl="0">
              <a:lnSpc>
                <a:spcPct val="100000"/>
              </a:lnSpc>
              <a:spcBef>
                <a:spcPts val="0"/>
              </a:spcBef>
              <a:spcAft>
                <a:spcPts val="0"/>
              </a:spcAft>
              <a:buSzPts val="1400"/>
              <a:buFont typeface="Arial"/>
              <a:buNone/>
            </a:pPr>
            <a:endParaRPr lang="en-GB" dirty="0"/>
          </a:p>
          <a:p>
            <a:pPr marL="0" lvl="0" indent="0" algn="l" rtl="0">
              <a:lnSpc>
                <a:spcPct val="100000"/>
              </a:lnSpc>
              <a:spcBef>
                <a:spcPts val="0"/>
              </a:spcBef>
              <a:spcAft>
                <a:spcPts val="0"/>
              </a:spcAft>
              <a:buSzPts val="1400"/>
              <a:buFont typeface="Arial"/>
              <a:buNone/>
            </a:pP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22</a:t>
            </a:fld>
            <a:endParaRPr lang="en-US"/>
          </a:p>
        </p:txBody>
      </p:sp>
    </p:spTree>
    <p:extLst>
      <p:ext uri="{BB962C8B-B14F-4D97-AF65-F5344CB8AC3E}">
        <p14:creationId xmlns:p14="http://schemas.microsoft.com/office/powerpoint/2010/main" val="3655911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PERSONAL PROMISE activity sheet – to copy if required </a:t>
            </a:r>
            <a:r>
              <a:rPr lang="en-GB" b="0" dirty="0"/>
              <a:t>(2 postcards per A4 sheet)</a:t>
            </a: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23</a:t>
            </a:fld>
            <a:endParaRPr lang="en-US"/>
          </a:p>
        </p:txBody>
      </p:sp>
    </p:spTree>
    <p:extLst>
      <p:ext uri="{BB962C8B-B14F-4D97-AF65-F5344CB8AC3E}">
        <p14:creationId xmlns:p14="http://schemas.microsoft.com/office/powerpoint/2010/main" val="3133474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Century Gothic" panose="020B0502020202020204" pitchFamily="34" charset="0"/>
                <a:ea typeface="+mn-ea"/>
                <a:cs typeface="+mn-cs"/>
              </a:rPr>
              <a:t>OPTIONAL – DO AN ACTIVE CHALLENGE AS A CLASS OR ASK PUPILS TO DO ONE AT HOME</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Choose one of the challenges and highlight it on the slide.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Download the </a:t>
            </a:r>
            <a:r>
              <a:rPr lang="en-GB" b="0" dirty="0"/>
              <a:t>Active Challenges </a:t>
            </a:r>
            <a:r>
              <a:rPr lang="en-US" sz="1200" b="0" i="0" u="none" strike="noStrike" kern="1200" dirty="0">
                <a:solidFill>
                  <a:schemeClr val="tx1"/>
                </a:solidFill>
                <a:effectLst/>
                <a:latin typeface="Century Gothic" panose="020B0502020202020204" pitchFamily="34" charset="0"/>
                <a:ea typeface="+mn-ea"/>
                <a:cs typeface="+mn-cs"/>
              </a:rPr>
              <a:t>from: </a:t>
            </a:r>
            <a:r>
              <a:rPr lang="en-GB" dirty="0">
                <a:hlinkClick r:id="rId3"/>
              </a:rPr>
              <a:t>https://www.getset.co.uk/travel-tokyo/active-challenges</a:t>
            </a:r>
            <a:endParaRPr lang="en-GB" dirty="0"/>
          </a:p>
          <a:p>
            <a:pPr marL="171450" indent="-171450" rtl="0" fontAlgn="base">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Explain to pupils what you are going to do and when, and involve them in planning the challenge.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And/or signpost them/their families to the challenges so they can do them at home.</a:t>
            </a:r>
          </a:p>
          <a:p>
            <a:pPr rtl="0"/>
            <a:r>
              <a:rPr lang="en-US" sz="1200" b="0" i="0" u="none" strike="noStrike" kern="1200" dirty="0">
                <a:solidFill>
                  <a:schemeClr val="tx1"/>
                </a:solidFill>
                <a:effectLst/>
                <a:latin typeface="Century Gothic" panose="020B0502020202020204" pitchFamily="34" charset="0"/>
                <a:ea typeface="+mn-ea"/>
                <a:cs typeface="+mn-cs"/>
              </a:rPr>
              <a:t>N.B The </a:t>
            </a:r>
            <a:r>
              <a:rPr lang="en-GB" b="0" dirty="0"/>
              <a:t>Active Challenges </a:t>
            </a:r>
            <a:r>
              <a:rPr lang="en-US" sz="1200" b="0" i="0" u="none" strike="noStrike" kern="1200" dirty="0">
                <a:solidFill>
                  <a:schemeClr val="tx1"/>
                </a:solidFill>
                <a:effectLst/>
                <a:latin typeface="Century Gothic" panose="020B0502020202020204" pitchFamily="34" charset="0"/>
                <a:ea typeface="+mn-ea"/>
                <a:cs typeface="+mn-cs"/>
              </a:rPr>
              <a:t>have been adapted to reflect social distancing measures during the Coronavirus pandemic.</a:t>
            </a:r>
            <a:endParaRPr lang="en-US" b="0" dirty="0">
              <a:effectLst/>
            </a:endParaRPr>
          </a:p>
          <a:p>
            <a:pPr rtl="0"/>
            <a:br>
              <a:rPr lang="en-US" b="0" dirty="0">
                <a:effectLst/>
              </a:rPr>
            </a:br>
            <a:r>
              <a:rPr lang="en-US" sz="1200" b="0" i="0" u="none" strike="noStrike" kern="1200" dirty="0">
                <a:solidFill>
                  <a:schemeClr val="tx1"/>
                </a:solidFill>
                <a:effectLst/>
                <a:latin typeface="Century Gothic" panose="020B0502020202020204" pitchFamily="34" charset="0"/>
                <a:ea typeface="+mn-ea"/>
                <a:cs typeface="+mn-cs"/>
              </a:rPr>
              <a:t>Additional links for teachers:</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Bring nature indoors: The Woodland Trust provide information and activities relating to British wildlife: </a:t>
            </a:r>
            <a:r>
              <a:rPr lang="en-US" sz="1200" b="0" i="0" u="sng" strike="noStrike" kern="1200" dirty="0">
                <a:solidFill>
                  <a:schemeClr val="tx1"/>
                </a:solidFill>
                <a:effectLst/>
                <a:latin typeface="Century Gothic" panose="020B0502020202020204" pitchFamily="34" charset="0"/>
                <a:ea typeface="+mn-ea"/>
                <a:cs typeface="+mn-cs"/>
                <a:hlinkClick r:id="rId4"/>
              </a:rPr>
              <a:t>https://www.woodlandtrust.org.uk/</a:t>
            </a:r>
            <a:endParaRPr lang="en-US" sz="1200" b="0" i="0" u="none" strike="noStrike" kern="1200" dirty="0">
              <a:solidFill>
                <a:schemeClr val="tx1"/>
              </a:solidFill>
              <a:effectLst/>
              <a:latin typeface="Century Gothic" panose="020B0502020202020204" pitchFamily="34" charset="0"/>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Connect with older people:  Age UK promotes intergenerational projects. Contact a local group or visit </a:t>
            </a:r>
            <a:r>
              <a:rPr lang="en-US" sz="1200" b="0" i="0" u="sng" strike="noStrike" kern="1200" dirty="0">
                <a:solidFill>
                  <a:schemeClr val="tx1"/>
                </a:solidFill>
                <a:effectLst/>
                <a:latin typeface="Century Gothic" panose="020B0502020202020204" pitchFamily="34" charset="0"/>
                <a:ea typeface="+mn-ea"/>
                <a:cs typeface="+mn-cs"/>
                <a:hlinkClick r:id="rId5"/>
              </a:rPr>
              <a:t>https://www.ageuk.org.uk/get-involved/volunteer/local-services-volunteer/</a:t>
            </a:r>
            <a:r>
              <a:rPr lang="en-US" sz="1200" b="0" i="0" u="none" strike="noStrike" kern="1200" dirty="0">
                <a:solidFill>
                  <a:schemeClr val="tx1"/>
                </a:solidFill>
                <a:effectLst/>
                <a:latin typeface="Century Gothic" panose="020B0502020202020204" pitchFamily="34" charset="0"/>
                <a:ea typeface="+mn-ea"/>
                <a:cs typeface="+mn-cs"/>
              </a:rPr>
              <a:t> or for examples of random acts of kindness (which link to the third Active Challenge): </a:t>
            </a:r>
            <a:r>
              <a:rPr lang="en-US" sz="1200" b="0" i="0" u="sng" strike="noStrike" kern="1200" dirty="0">
                <a:solidFill>
                  <a:schemeClr val="tx1"/>
                </a:solidFill>
                <a:effectLst/>
                <a:latin typeface="Century Gothic" panose="020B0502020202020204" pitchFamily="34" charset="0"/>
                <a:ea typeface="+mn-ea"/>
                <a:cs typeface="+mn-cs"/>
                <a:hlinkClick r:id="rId6"/>
              </a:rPr>
              <a:t>https://www.ageuk.org.uk/get-involved/volunteer/small-acts-of-kindness/ </a:t>
            </a:r>
            <a:endParaRPr lang="en-US" sz="1200" b="0" i="0" u="none" strike="noStrike"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Century Gothic" panose="020B0502020202020204" pitchFamily="34" charset="0"/>
                <a:ea typeface="+mn-ea"/>
                <a:cs typeface="+mn-cs"/>
              </a:rPr>
              <a:t>Kindness: the #</a:t>
            </a:r>
            <a:r>
              <a:rPr lang="en-US" sz="1200" b="0" i="0" u="none" strike="noStrike" kern="1200" dirty="0" err="1">
                <a:solidFill>
                  <a:schemeClr val="tx1"/>
                </a:solidFill>
                <a:effectLst/>
                <a:latin typeface="Century Gothic" panose="020B0502020202020204" pitchFamily="34" charset="0"/>
                <a:ea typeface="+mn-ea"/>
                <a:cs typeface="+mn-cs"/>
              </a:rPr>
              <a:t>iwill</a:t>
            </a:r>
            <a:r>
              <a:rPr lang="en-US" sz="1200" b="0" i="0" u="none" strike="noStrike" kern="1200" dirty="0">
                <a:solidFill>
                  <a:schemeClr val="tx1"/>
                </a:solidFill>
                <a:effectLst/>
                <a:latin typeface="Century Gothic" panose="020B0502020202020204" pitchFamily="34" charset="0"/>
                <a:ea typeface="+mn-ea"/>
                <a:cs typeface="+mn-cs"/>
              </a:rPr>
              <a:t> campaign encourages children and young people to get involved in service/volunteering from a young age: </a:t>
            </a:r>
            <a:r>
              <a:rPr lang="en-US" sz="1200" b="0" i="0" u="sng" strike="noStrike" kern="1200" dirty="0">
                <a:solidFill>
                  <a:schemeClr val="tx1"/>
                </a:solidFill>
                <a:effectLst/>
                <a:latin typeface="Century Gothic" panose="020B0502020202020204" pitchFamily="34" charset="0"/>
                <a:ea typeface="+mn-ea"/>
                <a:cs typeface="+mn-cs"/>
                <a:hlinkClick r:id="rId7"/>
              </a:rPr>
              <a:t>https://www.iwill.org.uk/</a:t>
            </a:r>
            <a:endParaRPr lang="en-GB" dirty="0"/>
          </a:p>
          <a:p>
            <a:endParaRPr lang="en-US" dirty="0"/>
          </a:p>
        </p:txBody>
      </p:sp>
      <p:sp>
        <p:nvSpPr>
          <p:cNvPr id="4" name="Slide Number Placeholder 3"/>
          <p:cNvSpPr>
            <a:spLocks noGrp="1"/>
          </p:cNvSpPr>
          <p:nvPr>
            <p:ph type="sldNum" sz="quarter" idx="5"/>
          </p:nvPr>
        </p:nvSpPr>
        <p:spPr/>
        <p:txBody>
          <a:bodyPr/>
          <a:lstStyle/>
          <a:p>
            <a:fld id="{8CE2943C-CDAD-DB45-B8A9-AC722EF3746A}" type="slidenum">
              <a:rPr lang="en-US" smtClean="0"/>
              <a:t>24</a:t>
            </a:fld>
            <a:endParaRPr lang="en-US"/>
          </a:p>
        </p:txBody>
      </p:sp>
    </p:spTree>
    <p:extLst>
      <p:ext uri="{BB962C8B-B14F-4D97-AF65-F5344CB8AC3E}">
        <p14:creationId xmlns:p14="http://schemas.microsoft.com/office/powerpoint/2010/main" val="4168053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Century Gothic" panose="020B0502020202020204" pitchFamily="34" charset="0"/>
                <a:ea typeface="+mn-ea"/>
                <a:cs typeface="+mn-cs"/>
              </a:rPr>
              <a:t>TEACHER INFORMATION</a:t>
            </a: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25</a:t>
            </a:fld>
            <a:endParaRPr lang="en-US"/>
          </a:p>
        </p:txBody>
      </p:sp>
    </p:spTree>
    <p:extLst>
      <p:ext uri="{BB962C8B-B14F-4D97-AF65-F5344CB8AC3E}">
        <p14:creationId xmlns:p14="http://schemas.microsoft.com/office/powerpoint/2010/main" val="184708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b="1" dirty="0"/>
              <a:t>Teacher information</a:t>
            </a:r>
            <a:endParaRPr lang="en-GB" b="0"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b="1" dirty="0"/>
              <a:t>WHILE CORONAVIRUS SOCIAL DISTANCING MEASURES ARE IN PLACE</a:t>
            </a:r>
          </a:p>
          <a:p>
            <a:pPr marL="0" lvl="0" indent="0" algn="l" rtl="0">
              <a:spcBef>
                <a:spcPts val="0"/>
              </a:spcBef>
              <a:spcAft>
                <a:spcPts val="0"/>
              </a:spcAft>
              <a:buClr>
                <a:schemeClr val="dk1"/>
              </a:buClr>
              <a:buSzPts val="1400"/>
              <a:buFont typeface="Arial"/>
              <a:buNone/>
            </a:pPr>
            <a:r>
              <a:rPr lang="en-GB" i="1" dirty="0"/>
              <a:t>This slide will be hidden in presentation mode</a:t>
            </a:r>
            <a:endParaRPr lang="en-GB" b="1" dirty="0"/>
          </a:p>
          <a:p>
            <a:endParaRPr lang="en-US" dirty="0"/>
          </a:p>
        </p:txBody>
      </p:sp>
      <p:sp>
        <p:nvSpPr>
          <p:cNvPr id="4" name="Slide Number Placeholder 3"/>
          <p:cNvSpPr>
            <a:spLocks noGrp="1"/>
          </p:cNvSpPr>
          <p:nvPr>
            <p:ph type="sldNum" sz="quarter" idx="5"/>
          </p:nvPr>
        </p:nvSpPr>
        <p:spPr/>
        <p:txBody>
          <a:bodyPr/>
          <a:lstStyle/>
          <a:p>
            <a:fld id="{8CE2943C-CDAD-DB45-B8A9-AC722EF3746A}" type="slidenum">
              <a:rPr lang="en-US" smtClean="0"/>
              <a:t>3</a:t>
            </a:fld>
            <a:endParaRPr lang="en-US"/>
          </a:p>
        </p:txBody>
      </p:sp>
    </p:spTree>
    <p:extLst>
      <p:ext uri="{BB962C8B-B14F-4D97-AF65-F5344CB8AC3E}">
        <p14:creationId xmlns:p14="http://schemas.microsoft.com/office/powerpoint/2010/main" val="16665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Teacher information</a:t>
            </a:r>
            <a:endParaRPr lang="en-GB" dirty="0"/>
          </a:p>
          <a:p>
            <a:pPr marL="0" lvl="0" indent="0" algn="l" rtl="0">
              <a:lnSpc>
                <a:spcPct val="100000"/>
              </a:lnSpc>
              <a:spcBef>
                <a:spcPts val="0"/>
              </a:spcBef>
              <a:spcAft>
                <a:spcPts val="0"/>
              </a:spcAft>
              <a:buSzPts val="1400"/>
              <a:buNone/>
            </a:pPr>
            <a:r>
              <a:rPr lang="en-GB" b="0" i="1" dirty="0"/>
              <a:t>This slide will be hidden in presentation mode</a:t>
            </a: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4</a:t>
            </a:fld>
            <a:endParaRPr lang="en-US"/>
          </a:p>
        </p:txBody>
      </p:sp>
    </p:spTree>
    <p:extLst>
      <p:ext uri="{BB962C8B-B14F-4D97-AF65-F5344CB8AC3E}">
        <p14:creationId xmlns:p14="http://schemas.microsoft.com/office/powerpoint/2010/main" val="155301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DEFINING HAPPINESS – odd one out activity </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dirty="0"/>
              <a:t>Show pupils the pictures.</a:t>
            </a:r>
          </a:p>
          <a:p>
            <a:pPr marL="171450" lvl="0" indent="-171450" algn="l" rtl="0">
              <a:lnSpc>
                <a:spcPct val="100000"/>
              </a:lnSpc>
              <a:spcBef>
                <a:spcPts val="0"/>
              </a:spcBef>
              <a:spcAft>
                <a:spcPts val="0"/>
              </a:spcAft>
              <a:buClr>
                <a:schemeClr val="dk1"/>
              </a:buClr>
              <a:buSzPts val="1200"/>
              <a:buFont typeface="Arial"/>
              <a:buChar char="•"/>
            </a:pPr>
            <a:r>
              <a:rPr lang="en-GB" dirty="0"/>
              <a:t>Talk through the options and ask them to decide whether the picture shows happiness or not - hands in the air for yes and crouch down for no.</a:t>
            </a:r>
          </a:p>
          <a:p>
            <a:pPr marL="171450" lvl="0" indent="-171450" algn="l" rtl="0">
              <a:lnSpc>
                <a:spcPct val="100000"/>
              </a:lnSpc>
              <a:spcBef>
                <a:spcPts val="0"/>
              </a:spcBef>
              <a:spcAft>
                <a:spcPts val="0"/>
              </a:spcAft>
              <a:buClr>
                <a:schemeClr val="dk1"/>
              </a:buClr>
              <a:buSzPts val="1200"/>
              <a:buFont typeface="Arial"/>
              <a:buChar char="•"/>
            </a:pPr>
            <a:r>
              <a:rPr lang="en-GB" dirty="0"/>
              <a:t>Ask them to suggest why these children are happy or unhappy OR ask them to share an example of when they have been happy.</a:t>
            </a:r>
          </a:p>
          <a:p>
            <a:pPr marL="171450" lvl="0" indent="-171450" algn="l" rtl="0">
              <a:lnSpc>
                <a:spcPct val="100000"/>
              </a:lnSpc>
              <a:spcBef>
                <a:spcPts val="0"/>
              </a:spcBef>
              <a:spcAft>
                <a:spcPts val="0"/>
              </a:spcAft>
              <a:buClr>
                <a:schemeClr val="dk1"/>
              </a:buClr>
              <a:buSzPts val="1200"/>
              <a:buFont typeface="Arial"/>
              <a:buChar char="•"/>
            </a:pPr>
            <a:r>
              <a:rPr lang="en-GB" dirty="0"/>
              <a:t>Reinforce that happiness is feeling good about yourselves, other people and the world. It is about heart (feelings) and head (thoughts).</a:t>
            </a:r>
          </a:p>
          <a:p>
            <a:pPr marL="0" lvl="0" indent="0" algn="l" rtl="0">
              <a:lnSpc>
                <a:spcPct val="100000"/>
              </a:lnSpc>
              <a:spcBef>
                <a:spcPts val="0"/>
              </a:spcBef>
              <a:spcAft>
                <a:spcPts val="0"/>
              </a:spcAft>
              <a:buSzPts val="1400"/>
              <a:buNone/>
            </a:pPr>
            <a:endParaRPr lang="en-GB" b="1" dirty="0"/>
          </a:p>
          <a:p>
            <a:pPr marL="0" lvl="0" indent="0" algn="l" rtl="0">
              <a:lnSpc>
                <a:spcPct val="100000"/>
              </a:lnSpc>
              <a:spcBef>
                <a:spcPts val="0"/>
              </a:spcBef>
              <a:spcAft>
                <a:spcPts val="0"/>
              </a:spcAft>
              <a:buSzPts val="1400"/>
              <a:buNone/>
            </a:pPr>
            <a:endParaRPr lang="en-GB" b="1" dirty="0"/>
          </a:p>
          <a:p>
            <a:pPr marL="171450" lvl="0" indent="-95250" algn="l" rtl="0">
              <a:lnSpc>
                <a:spcPct val="100000"/>
              </a:lnSpc>
              <a:spcBef>
                <a:spcPts val="0"/>
              </a:spcBef>
              <a:spcAft>
                <a:spcPts val="0"/>
              </a:spcAft>
              <a:buClr>
                <a:schemeClr val="dk1"/>
              </a:buClr>
              <a:buSzPts val="1200"/>
              <a:buFont typeface="Arial"/>
              <a:buNone/>
            </a:pP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5</a:t>
            </a:fld>
            <a:endParaRPr lang="en-US"/>
          </a:p>
        </p:txBody>
      </p:sp>
    </p:spTree>
    <p:extLst>
      <p:ext uri="{BB962C8B-B14F-4D97-AF65-F5344CB8AC3E}">
        <p14:creationId xmlns:p14="http://schemas.microsoft.com/office/powerpoint/2010/main" val="212396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DEFINING HAPPINESS IN JAPAN – information</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dirty="0"/>
              <a:t>Share the Japanese word: Ikigai (</a:t>
            </a:r>
            <a:r>
              <a:rPr lang="en-GB" dirty="0" err="1"/>
              <a:t>ik</a:t>
            </a:r>
            <a:r>
              <a:rPr lang="en-GB" dirty="0"/>
              <a:t>-</a:t>
            </a:r>
            <a:r>
              <a:rPr lang="en-GB" dirty="0" err="1"/>
              <a:t>i</a:t>
            </a:r>
            <a:r>
              <a:rPr lang="en-GB" dirty="0"/>
              <a:t>-gai)</a:t>
            </a:r>
          </a:p>
          <a:p>
            <a:pPr marL="171450" lvl="0" indent="-171450" algn="l" rtl="0">
              <a:lnSpc>
                <a:spcPct val="100000"/>
              </a:lnSpc>
              <a:spcBef>
                <a:spcPts val="0"/>
              </a:spcBef>
              <a:spcAft>
                <a:spcPts val="0"/>
              </a:spcAft>
              <a:buClr>
                <a:schemeClr val="dk1"/>
              </a:buClr>
              <a:buSzPts val="1200"/>
              <a:buFont typeface="Arial"/>
              <a:buChar char="•"/>
            </a:pPr>
            <a:r>
              <a:rPr lang="en-GB" dirty="0"/>
              <a:t>There is no direct English translation, but broadly it means ‘happiness in living’.</a:t>
            </a:r>
          </a:p>
          <a:p>
            <a:pPr marL="171450" lvl="0" indent="-171450" algn="l" rtl="0">
              <a:lnSpc>
                <a:spcPct val="100000"/>
              </a:lnSpc>
              <a:spcBef>
                <a:spcPts val="0"/>
              </a:spcBef>
              <a:spcAft>
                <a:spcPts val="0"/>
              </a:spcAft>
              <a:buClr>
                <a:schemeClr val="dk1"/>
              </a:buClr>
              <a:buSzPts val="1200"/>
              <a:buFont typeface="Arial"/>
              <a:buChar char="•"/>
            </a:pPr>
            <a:r>
              <a:rPr lang="en-GB" dirty="0"/>
              <a:t>It comes from two words: </a:t>
            </a:r>
            <a:r>
              <a:rPr lang="en-GB" dirty="0" err="1"/>
              <a:t>Iki</a:t>
            </a:r>
            <a:r>
              <a:rPr lang="en-GB" dirty="0"/>
              <a:t> (life) and Gai (value or worth), i.e. what makes life worth living or, more simply, what gives Japanese people a reason to get up in the morning.</a:t>
            </a:r>
          </a:p>
        </p:txBody>
      </p:sp>
      <p:sp>
        <p:nvSpPr>
          <p:cNvPr id="4" name="Slide Number Placeholder 3"/>
          <p:cNvSpPr>
            <a:spLocks noGrp="1"/>
          </p:cNvSpPr>
          <p:nvPr>
            <p:ph type="sldNum" sz="quarter" idx="5"/>
          </p:nvPr>
        </p:nvSpPr>
        <p:spPr/>
        <p:txBody>
          <a:bodyPr/>
          <a:lstStyle/>
          <a:p>
            <a:fld id="{8CE2943C-CDAD-DB45-B8A9-AC722EF3746A}" type="slidenum">
              <a:rPr lang="en-US" smtClean="0"/>
              <a:t>6</a:t>
            </a:fld>
            <a:endParaRPr lang="en-US"/>
          </a:p>
        </p:txBody>
      </p:sp>
    </p:spTree>
    <p:extLst>
      <p:ext uri="{BB962C8B-B14F-4D97-AF65-F5344CB8AC3E}">
        <p14:creationId xmlns:p14="http://schemas.microsoft.com/office/powerpoint/2010/main" val="363821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IDENTIFYING THE BENEFITS OF IKIGAI (HAPPINESS) – active matching activity</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dirty="0"/>
              <a:t>Reveal the pictures in turn and ask pupils to decide if it is true or false that this is a benefit of ikigai (happiness).</a:t>
            </a:r>
          </a:p>
          <a:p>
            <a:pPr marL="171450" lvl="0" indent="-171450" algn="l" rtl="0">
              <a:lnSpc>
                <a:spcPct val="100000"/>
              </a:lnSpc>
              <a:spcBef>
                <a:spcPts val="0"/>
              </a:spcBef>
              <a:spcAft>
                <a:spcPts val="0"/>
              </a:spcAft>
              <a:buClr>
                <a:schemeClr val="dk1"/>
              </a:buClr>
              <a:buSzPts val="1200"/>
              <a:buFont typeface="Arial"/>
              <a:buChar char="•"/>
            </a:pPr>
            <a:r>
              <a:rPr lang="en-GB" dirty="0"/>
              <a:t>Encourage active learning: stretch or stand for true/sit or crouch for false.</a:t>
            </a:r>
          </a:p>
          <a:p>
            <a:pPr marL="171450" lvl="0" indent="-171450" algn="l" rtl="0">
              <a:lnSpc>
                <a:spcPct val="100000"/>
              </a:lnSpc>
              <a:spcBef>
                <a:spcPts val="0"/>
              </a:spcBef>
              <a:spcAft>
                <a:spcPts val="0"/>
              </a:spcAft>
              <a:buClr>
                <a:schemeClr val="dk1"/>
              </a:buClr>
              <a:buSzPts val="1200"/>
              <a:buFont typeface="Arial"/>
              <a:buChar char="•"/>
            </a:pPr>
            <a:r>
              <a:rPr lang="en-GB" dirty="0"/>
              <a:t>Click again to reveal the answer before revealing the next picture.</a:t>
            </a:r>
          </a:p>
          <a:p>
            <a:pPr marL="171450" lvl="0" indent="-171450" algn="l" rtl="0">
              <a:lnSpc>
                <a:spcPct val="100000"/>
              </a:lnSpc>
              <a:spcBef>
                <a:spcPts val="0"/>
              </a:spcBef>
              <a:spcAft>
                <a:spcPts val="0"/>
              </a:spcAft>
              <a:buClr>
                <a:schemeClr val="dk1"/>
              </a:buClr>
              <a:buSzPts val="1200"/>
              <a:buFont typeface="Arial"/>
              <a:buChar char="•"/>
            </a:pPr>
            <a:r>
              <a:rPr lang="en-GB" dirty="0"/>
              <a:t>Happiness contributes to:</a:t>
            </a:r>
          </a:p>
          <a:p>
            <a:pPr marL="628650" lvl="1" indent="-171450" algn="l" rtl="0">
              <a:lnSpc>
                <a:spcPct val="100000"/>
              </a:lnSpc>
              <a:spcBef>
                <a:spcPts val="0"/>
              </a:spcBef>
              <a:spcAft>
                <a:spcPts val="0"/>
              </a:spcAft>
              <a:buClr>
                <a:schemeClr val="dk1"/>
              </a:buClr>
              <a:buSzPts val="1200"/>
              <a:buFont typeface="Arial"/>
              <a:buChar char="•"/>
            </a:pPr>
            <a:r>
              <a:rPr lang="en-GB" dirty="0"/>
              <a:t>Good physical health</a:t>
            </a:r>
          </a:p>
          <a:p>
            <a:pPr marL="628650" lvl="1" indent="-171450" algn="l" rtl="0">
              <a:lnSpc>
                <a:spcPct val="100000"/>
              </a:lnSpc>
              <a:spcBef>
                <a:spcPts val="0"/>
              </a:spcBef>
              <a:spcAft>
                <a:spcPts val="0"/>
              </a:spcAft>
              <a:buClr>
                <a:schemeClr val="dk1"/>
              </a:buClr>
              <a:buSzPts val="1200"/>
              <a:buFont typeface="Arial"/>
              <a:buChar char="•"/>
            </a:pPr>
            <a:r>
              <a:rPr lang="en-GB" dirty="0"/>
              <a:t>Good mental health and emotional wellbeing</a:t>
            </a:r>
          </a:p>
          <a:p>
            <a:pPr marL="628650" lvl="1" indent="-171450" algn="l" rtl="0">
              <a:lnSpc>
                <a:spcPct val="100000"/>
              </a:lnSpc>
              <a:spcBef>
                <a:spcPts val="0"/>
              </a:spcBef>
              <a:spcAft>
                <a:spcPts val="0"/>
              </a:spcAft>
              <a:buClr>
                <a:schemeClr val="dk1"/>
              </a:buClr>
              <a:buSzPts val="1200"/>
              <a:buFont typeface="Arial"/>
              <a:buChar char="•"/>
            </a:pPr>
            <a:r>
              <a:rPr lang="en-GB" dirty="0"/>
              <a:t>An active mind</a:t>
            </a:r>
          </a:p>
          <a:p>
            <a:pPr marL="628650" lvl="1" indent="-171450" algn="l" rtl="0">
              <a:lnSpc>
                <a:spcPct val="100000"/>
              </a:lnSpc>
              <a:spcBef>
                <a:spcPts val="0"/>
              </a:spcBef>
              <a:spcAft>
                <a:spcPts val="0"/>
              </a:spcAft>
              <a:buClr>
                <a:schemeClr val="dk1"/>
              </a:buClr>
              <a:buSzPts val="1200"/>
              <a:buFont typeface="Arial"/>
              <a:buChar char="•"/>
            </a:pPr>
            <a:r>
              <a:rPr lang="en-GB" dirty="0"/>
              <a:t>Longevity (ageing well)</a:t>
            </a:r>
          </a:p>
          <a:p>
            <a:pPr marL="171450" lvl="0" indent="-95250" algn="l" rtl="0">
              <a:lnSpc>
                <a:spcPct val="100000"/>
              </a:lnSpc>
              <a:spcBef>
                <a:spcPts val="0"/>
              </a:spcBef>
              <a:spcAft>
                <a:spcPts val="0"/>
              </a:spcAft>
              <a:buClr>
                <a:schemeClr val="dk1"/>
              </a:buClr>
              <a:buSzPts val="1200"/>
              <a:buFont typeface="Arial"/>
              <a:buNone/>
            </a:pPr>
            <a:endParaRPr lang="en-GB" dirty="0"/>
          </a:p>
          <a:p>
            <a:endParaRPr lang="en-US" dirty="0"/>
          </a:p>
        </p:txBody>
      </p:sp>
      <p:sp>
        <p:nvSpPr>
          <p:cNvPr id="4" name="Slide Number Placeholder 3"/>
          <p:cNvSpPr>
            <a:spLocks noGrp="1"/>
          </p:cNvSpPr>
          <p:nvPr>
            <p:ph type="sldNum" sz="quarter" idx="5"/>
          </p:nvPr>
        </p:nvSpPr>
        <p:spPr/>
        <p:txBody>
          <a:bodyPr/>
          <a:lstStyle/>
          <a:p>
            <a:fld id="{8CE2943C-CDAD-DB45-B8A9-AC722EF3746A}" type="slidenum">
              <a:rPr lang="en-US" smtClean="0"/>
              <a:t>7</a:t>
            </a:fld>
            <a:endParaRPr lang="en-US"/>
          </a:p>
        </p:txBody>
      </p:sp>
    </p:spTree>
    <p:extLst>
      <p:ext uri="{BB962C8B-B14F-4D97-AF65-F5344CB8AC3E}">
        <p14:creationId xmlns:p14="http://schemas.microsoft.com/office/powerpoint/2010/main" val="50727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Arial"/>
              <a:buNone/>
            </a:pPr>
            <a:r>
              <a:rPr lang="en-GB" b="1" dirty="0"/>
              <a:t>CHANGING HOW HAPPY YOU ARE – information </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dirty="0"/>
              <a:t>Research by Akihiro Hasegawa (2001) – a clinical psychologist – found that Japanese people believe happiness in life comes from the sum of small joys. This means you can still have ikigai – and look forward to things – even if you are having a sad moment.</a:t>
            </a:r>
          </a:p>
          <a:p>
            <a:pPr marL="171450" lvl="0" indent="-171450" algn="l" rtl="0">
              <a:lnSpc>
                <a:spcPct val="100000"/>
              </a:lnSpc>
              <a:spcBef>
                <a:spcPts val="0"/>
              </a:spcBef>
              <a:spcAft>
                <a:spcPts val="0"/>
              </a:spcAft>
              <a:buClr>
                <a:schemeClr val="dk1"/>
              </a:buClr>
              <a:buSzPts val="1200"/>
              <a:buFont typeface="Arial"/>
              <a:buChar char="•"/>
            </a:pPr>
            <a:r>
              <a:rPr lang="en-GB" dirty="0"/>
              <a:t>They also believe that it isn’t enough to value or have a purpose in life; ikigai comes from putting those values and that sense of purpose into action.</a:t>
            </a:r>
          </a:p>
          <a:p>
            <a:pPr marL="0" lvl="0" indent="0" algn="l" rtl="0">
              <a:lnSpc>
                <a:spcPct val="100000"/>
              </a:lnSpc>
              <a:spcBef>
                <a:spcPts val="0"/>
              </a:spcBef>
              <a:spcAft>
                <a:spcPts val="0"/>
              </a:spcAft>
              <a:buSzPts val="1400"/>
              <a:buNone/>
            </a:pP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8</a:t>
            </a:fld>
            <a:endParaRPr lang="en-US"/>
          </a:p>
        </p:txBody>
      </p:sp>
    </p:spTree>
    <p:extLst>
      <p:ext uri="{BB962C8B-B14F-4D97-AF65-F5344CB8AC3E}">
        <p14:creationId xmlns:p14="http://schemas.microsoft.com/office/powerpoint/2010/main" val="212239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Arial"/>
              <a:buNone/>
            </a:pPr>
            <a:r>
              <a:rPr lang="en-GB" b="1" dirty="0"/>
              <a:t>CHANGING HOW HAPPY YOU ARE – activity </a:t>
            </a:r>
            <a:endParaRPr lang="en-GB" dirty="0"/>
          </a:p>
          <a:p>
            <a:pPr marL="171450" lvl="0" indent="-171450" algn="l" rtl="0">
              <a:lnSpc>
                <a:spcPct val="100000"/>
              </a:lnSpc>
              <a:spcBef>
                <a:spcPts val="0"/>
              </a:spcBef>
              <a:spcAft>
                <a:spcPts val="0"/>
              </a:spcAft>
              <a:buClr>
                <a:schemeClr val="dk1"/>
              </a:buClr>
              <a:buSzPts val="1200"/>
              <a:buFont typeface="Arial"/>
              <a:buChar char="•"/>
            </a:pPr>
            <a:r>
              <a:rPr lang="en-GB" dirty="0"/>
              <a:t>Ask pupils to stand up. Explain they will show the answer by touching the relevant part of their bodies:</a:t>
            </a:r>
          </a:p>
          <a:p>
            <a:pPr marL="628650" lvl="1" indent="-171450" algn="l" rtl="0">
              <a:lnSpc>
                <a:spcPct val="100000"/>
              </a:lnSpc>
              <a:spcBef>
                <a:spcPts val="0"/>
              </a:spcBef>
              <a:spcAft>
                <a:spcPts val="0"/>
              </a:spcAft>
              <a:buClr>
                <a:schemeClr val="dk1"/>
              </a:buClr>
              <a:buSzPts val="1200"/>
              <a:buFont typeface="Arial"/>
              <a:buChar char="•"/>
            </a:pPr>
            <a:r>
              <a:rPr lang="en-GB" dirty="0"/>
              <a:t>Hands on heads – they have total control over whether they are happy or not</a:t>
            </a:r>
          </a:p>
          <a:p>
            <a:pPr marL="628650" lvl="1" indent="-171450" algn="l" rtl="0">
              <a:lnSpc>
                <a:spcPct val="100000"/>
              </a:lnSpc>
              <a:spcBef>
                <a:spcPts val="0"/>
              </a:spcBef>
              <a:spcAft>
                <a:spcPts val="0"/>
              </a:spcAft>
              <a:buClr>
                <a:schemeClr val="dk1"/>
              </a:buClr>
              <a:buSzPts val="1200"/>
              <a:buFont typeface="Arial"/>
              <a:buChar char="•"/>
            </a:pPr>
            <a:r>
              <a:rPr lang="en-GB" dirty="0"/>
              <a:t>Hands on hips – they have some control</a:t>
            </a:r>
          </a:p>
          <a:p>
            <a:pPr marL="628650" lvl="1" indent="-171450" algn="l" rtl="0">
              <a:lnSpc>
                <a:spcPct val="100000"/>
              </a:lnSpc>
              <a:spcBef>
                <a:spcPts val="0"/>
              </a:spcBef>
              <a:spcAft>
                <a:spcPts val="0"/>
              </a:spcAft>
              <a:buClr>
                <a:schemeClr val="dk1"/>
              </a:buClr>
              <a:buSzPts val="1200"/>
              <a:buFont typeface="Arial"/>
              <a:buChar char="•"/>
            </a:pPr>
            <a:r>
              <a:rPr lang="en-GB" dirty="0"/>
              <a:t>Touch toes – they have no control</a:t>
            </a:r>
          </a:p>
          <a:p>
            <a:pPr marL="171450" lvl="0" indent="-171450" algn="l" rtl="0">
              <a:lnSpc>
                <a:spcPct val="100000"/>
              </a:lnSpc>
              <a:spcBef>
                <a:spcPts val="0"/>
              </a:spcBef>
              <a:spcAft>
                <a:spcPts val="0"/>
              </a:spcAft>
              <a:buClr>
                <a:schemeClr val="dk1"/>
              </a:buClr>
              <a:buSzPts val="1200"/>
              <a:buFont typeface="Arial"/>
              <a:buChar char="•"/>
            </a:pPr>
            <a:r>
              <a:rPr lang="en-GB" dirty="0"/>
              <a:t>Explain, then on ‘go’ ask them to show what they think.</a:t>
            </a:r>
          </a:p>
          <a:p>
            <a:pPr marL="171450" lvl="0" indent="-171450" algn="l" rtl="0">
              <a:lnSpc>
                <a:spcPct val="100000"/>
              </a:lnSpc>
              <a:spcBef>
                <a:spcPts val="0"/>
              </a:spcBef>
              <a:spcAft>
                <a:spcPts val="0"/>
              </a:spcAft>
              <a:buClr>
                <a:schemeClr val="dk1"/>
              </a:buClr>
              <a:buSzPts val="1200"/>
              <a:buFont typeface="Arial"/>
              <a:buChar char="•"/>
            </a:pPr>
            <a:r>
              <a:rPr lang="en-GB" dirty="0"/>
              <a:t>Reveal the answer – we have some control, just less than half (data from Action for Happiness).</a:t>
            </a:r>
          </a:p>
          <a:p>
            <a:pPr marL="628650" lvl="1" indent="-171450" algn="l" rtl="0">
              <a:lnSpc>
                <a:spcPct val="100000"/>
              </a:lnSpc>
              <a:spcBef>
                <a:spcPts val="0"/>
              </a:spcBef>
              <a:spcAft>
                <a:spcPts val="0"/>
              </a:spcAft>
              <a:buClr>
                <a:schemeClr val="dk1"/>
              </a:buClr>
              <a:buSzPts val="1200"/>
              <a:buFont typeface="Arial"/>
              <a:buChar char="•"/>
            </a:pPr>
            <a:r>
              <a:rPr lang="en-GB" dirty="0"/>
              <a:t>Our genes have an approx. 50% influence on how happy we are (some people are naturally happier than others).</a:t>
            </a:r>
          </a:p>
          <a:p>
            <a:pPr marL="628650" lvl="1" indent="-171450" algn="l" rtl="0">
              <a:lnSpc>
                <a:spcPct val="100000"/>
              </a:lnSpc>
              <a:spcBef>
                <a:spcPts val="0"/>
              </a:spcBef>
              <a:spcAft>
                <a:spcPts val="0"/>
              </a:spcAft>
              <a:buClr>
                <a:schemeClr val="dk1"/>
              </a:buClr>
              <a:buSzPts val="1200"/>
              <a:buFont typeface="Arial"/>
              <a:buChar char="•"/>
            </a:pPr>
            <a:r>
              <a:rPr lang="en-GB" dirty="0"/>
              <a:t>External circumstances only have approx. 10% influence (e.g. income, environment, etc.)</a:t>
            </a:r>
          </a:p>
          <a:p>
            <a:pPr marL="628650" lvl="1" indent="-171450" algn="l" rtl="0">
              <a:lnSpc>
                <a:spcPct val="100000"/>
              </a:lnSpc>
              <a:spcBef>
                <a:spcPts val="0"/>
              </a:spcBef>
              <a:spcAft>
                <a:spcPts val="0"/>
              </a:spcAft>
              <a:buClr>
                <a:schemeClr val="dk1"/>
              </a:buClr>
              <a:buSzPts val="1200"/>
              <a:buFont typeface="Arial"/>
              <a:buChar char="•"/>
            </a:pPr>
            <a:r>
              <a:rPr lang="en-GB" dirty="0"/>
              <a:t>Our choices and actions (behaviours) have approx. 40% influence – therefore we CAN make choices/take actions to affect our happiness.</a:t>
            </a:r>
          </a:p>
          <a:p>
            <a:pPr marL="171450" lvl="0" indent="-171450" algn="l" rtl="0">
              <a:lnSpc>
                <a:spcPct val="100000"/>
              </a:lnSpc>
              <a:spcBef>
                <a:spcPts val="0"/>
              </a:spcBef>
              <a:spcAft>
                <a:spcPts val="0"/>
              </a:spcAft>
              <a:buClr>
                <a:schemeClr val="dk1"/>
              </a:buClr>
              <a:buSzPts val="1200"/>
              <a:buFont typeface="Arial"/>
              <a:buChar char="•"/>
            </a:pPr>
            <a:r>
              <a:rPr lang="en-GB" dirty="0"/>
              <a:t>Emphasise that pupils can’t control everything they feel, but they can make some difference: they can make choices and take action to feel happier.</a:t>
            </a:r>
          </a:p>
          <a:p>
            <a:pPr marL="0" lvl="0" indent="0" algn="l" rtl="0">
              <a:lnSpc>
                <a:spcPct val="100000"/>
              </a:lnSpc>
              <a:spcBef>
                <a:spcPts val="0"/>
              </a:spcBef>
              <a:spcAft>
                <a:spcPts val="0"/>
              </a:spcAft>
              <a:buSzPts val="1400"/>
              <a:buNone/>
            </a:pPr>
            <a:endParaRPr lang="en-GB" dirty="0"/>
          </a:p>
        </p:txBody>
      </p:sp>
      <p:sp>
        <p:nvSpPr>
          <p:cNvPr id="4" name="Slide Number Placeholder 3"/>
          <p:cNvSpPr>
            <a:spLocks noGrp="1"/>
          </p:cNvSpPr>
          <p:nvPr>
            <p:ph type="sldNum" sz="quarter" idx="5"/>
          </p:nvPr>
        </p:nvSpPr>
        <p:spPr/>
        <p:txBody>
          <a:bodyPr/>
          <a:lstStyle/>
          <a:p>
            <a:fld id="{8CE2943C-CDAD-DB45-B8A9-AC722EF3746A}" type="slidenum">
              <a:rPr lang="en-US" smtClean="0"/>
              <a:t>9</a:t>
            </a:fld>
            <a:endParaRPr lang="en-US"/>
          </a:p>
        </p:txBody>
      </p:sp>
    </p:spTree>
    <p:extLst>
      <p:ext uri="{BB962C8B-B14F-4D97-AF65-F5344CB8AC3E}">
        <p14:creationId xmlns:p14="http://schemas.microsoft.com/office/powerpoint/2010/main" val="3829540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698ACC-EB00-C24B-A895-70D8A74CBC54}"/>
              </a:ext>
            </a:extLst>
          </p:cNvPr>
          <p:cNvSpPr txBox="1"/>
          <p:nvPr userDrawn="1"/>
        </p:nvSpPr>
        <p:spPr>
          <a:xfrm>
            <a:off x="186766" y="6287345"/>
            <a:ext cx="3259209" cy="276999"/>
          </a:xfrm>
          <a:prstGeom prst="rect">
            <a:avLst/>
          </a:prstGeom>
          <a:noFill/>
        </p:spPr>
        <p:txBody>
          <a:bodyPr wrap="square" rtlCol="0">
            <a:spAutoFit/>
          </a:bodyPr>
          <a:lstStyle/>
          <a:p>
            <a:r>
              <a:rPr lang="en-US" sz="1200" b="1" dirty="0" err="1">
                <a:solidFill>
                  <a:srgbClr val="103A5D"/>
                </a:solidFill>
                <a:latin typeface="ITC Avant Garde Gothic Pro" panose="020B0602020202020204" pitchFamily="34" charset="77"/>
              </a:rPr>
              <a:t>getset.co.uk</a:t>
            </a:r>
            <a:r>
              <a:rPr lang="en-US" sz="1200" b="1" dirty="0">
                <a:solidFill>
                  <a:srgbClr val="103A5D"/>
                </a:solidFill>
                <a:latin typeface="ITC Avant Garde Gothic Pro" panose="020B0602020202020204" pitchFamily="34" charset="77"/>
              </a:rPr>
              <a:t>/travel-</a:t>
            </a:r>
            <a:r>
              <a:rPr lang="en-US" sz="1200" b="1" dirty="0" err="1">
                <a:solidFill>
                  <a:srgbClr val="103A5D"/>
                </a:solidFill>
                <a:latin typeface="ITC Avant Garde Gothic Pro" panose="020B0602020202020204" pitchFamily="34" charset="77"/>
              </a:rPr>
              <a:t>tokyo</a:t>
            </a:r>
            <a:endParaRPr lang="en-US" sz="1200" b="1" dirty="0">
              <a:solidFill>
                <a:srgbClr val="103A5D"/>
              </a:solidFill>
              <a:latin typeface="ITC Avant Garde Gothic Pro" panose="020B0602020202020204" pitchFamily="34" charset="77"/>
            </a:endParaRPr>
          </a:p>
        </p:txBody>
      </p:sp>
      <p:sp>
        <p:nvSpPr>
          <p:cNvPr id="4" name="TextBox 3">
            <a:extLst>
              <a:ext uri="{FF2B5EF4-FFF2-40B4-BE49-F238E27FC236}">
                <a16:creationId xmlns:a16="http://schemas.microsoft.com/office/drawing/2014/main" id="{4A38E303-DB5D-0748-851A-3D25975EEC72}"/>
              </a:ext>
            </a:extLst>
          </p:cNvPr>
          <p:cNvSpPr txBox="1"/>
          <p:nvPr userDrawn="1"/>
        </p:nvSpPr>
        <p:spPr>
          <a:xfrm>
            <a:off x="10618086" y="6287345"/>
            <a:ext cx="1847670" cy="276999"/>
          </a:xfrm>
          <a:prstGeom prst="rect">
            <a:avLst/>
          </a:prstGeom>
          <a:noFill/>
        </p:spPr>
        <p:txBody>
          <a:bodyPr wrap="square" rtlCol="0">
            <a:spAutoFit/>
          </a:bodyPr>
          <a:lstStyle/>
          <a:p>
            <a:r>
              <a:rPr lang="en-US" sz="1200" b="1" dirty="0">
                <a:solidFill>
                  <a:srgbClr val="103A5D"/>
                </a:solidFill>
                <a:latin typeface="ITC Avant Garde Gothic Pro" panose="020B0602020202020204" pitchFamily="34" charset="77"/>
              </a:rPr>
              <a:t>#</a:t>
            </a:r>
            <a:r>
              <a:rPr lang="en-US" sz="1200" b="1" dirty="0" err="1">
                <a:solidFill>
                  <a:srgbClr val="103A5D"/>
                </a:solidFill>
                <a:latin typeface="ITC Avant Garde Gothic Pro" panose="020B0602020202020204" pitchFamily="34" charset="77"/>
              </a:rPr>
              <a:t>TravelToTokyo</a:t>
            </a:r>
            <a:endParaRPr lang="en-US" sz="1200" b="1" dirty="0">
              <a:solidFill>
                <a:srgbClr val="103A5D"/>
              </a:solidFill>
              <a:latin typeface="ITC Avant Garde Gothic Pro" panose="020B0602020202020204" pitchFamily="34" charset="77"/>
            </a:endParaRPr>
          </a:p>
        </p:txBody>
      </p:sp>
      <p:pic>
        <p:nvPicPr>
          <p:cNvPr id="6" name="Picture 5" descr="A close up of a sign&#10;&#10;Description automatically generated">
            <a:extLst>
              <a:ext uri="{FF2B5EF4-FFF2-40B4-BE49-F238E27FC236}">
                <a16:creationId xmlns:a16="http://schemas.microsoft.com/office/drawing/2014/main" id="{3F081218-6A6B-BD41-A1E5-4B60946B99C3}"/>
              </a:ext>
            </a:extLst>
          </p:cNvPr>
          <p:cNvPicPr>
            <a:picLocks noChangeAspect="1"/>
          </p:cNvPicPr>
          <p:nvPr userDrawn="1"/>
        </p:nvPicPr>
        <p:blipFill>
          <a:blip r:embed="rId3"/>
          <a:stretch>
            <a:fillRect/>
          </a:stretch>
        </p:blipFill>
        <p:spPr>
          <a:xfrm>
            <a:off x="4143459" y="5911363"/>
            <a:ext cx="4647724" cy="772192"/>
          </a:xfrm>
          <a:prstGeom prst="rect">
            <a:avLst/>
          </a:prstGeom>
        </p:spPr>
      </p:pic>
    </p:spTree>
    <p:extLst>
      <p:ext uri="{BB962C8B-B14F-4D97-AF65-F5344CB8AC3E}">
        <p14:creationId xmlns:p14="http://schemas.microsoft.com/office/powerpoint/2010/main" val="365943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8A2D-3AD2-6B48-AE28-EF381738728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082D9AF-80DE-B640-8741-7CF67F47A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00047A-0F77-9643-955D-221B768D901B}"/>
              </a:ext>
            </a:extLst>
          </p:cNvPr>
          <p:cNvSpPr>
            <a:spLocks noGrp="1"/>
          </p:cNvSpPr>
          <p:nvPr>
            <p:ph type="dt" sz="half" idx="10"/>
          </p:nvPr>
        </p:nvSpPr>
        <p:spPr/>
        <p:txBody>
          <a:bodyPr/>
          <a:lstStyle/>
          <a:p>
            <a:fld id="{9D0572F4-D841-474C-B25F-E3C822F3810B}" type="datetimeFigureOut">
              <a:rPr lang="en-US" smtClean="0"/>
              <a:t>12/4/2020</a:t>
            </a:fld>
            <a:endParaRPr lang="en-US"/>
          </a:p>
        </p:txBody>
      </p:sp>
      <p:sp>
        <p:nvSpPr>
          <p:cNvPr id="5" name="Footer Placeholder 4">
            <a:extLst>
              <a:ext uri="{FF2B5EF4-FFF2-40B4-BE49-F238E27FC236}">
                <a16:creationId xmlns:a16="http://schemas.microsoft.com/office/drawing/2014/main" id="{FB9A390A-B4FF-4D47-88AA-BAE245D40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1DF1B-F536-CD4D-B1A3-4DAE7C0065AA}"/>
              </a:ext>
            </a:extLst>
          </p:cNvPr>
          <p:cNvSpPr>
            <a:spLocks noGrp="1"/>
          </p:cNvSpPr>
          <p:nvPr>
            <p:ph type="sldNum" sz="quarter" idx="12"/>
          </p:nvPr>
        </p:nvSpPr>
        <p:spPr/>
        <p:txBody>
          <a:bodyPr/>
          <a:lstStyle/>
          <a:p>
            <a:fld id="{386179E3-3B56-B340-A098-2FAD649DBF27}" type="slidenum">
              <a:rPr lang="en-US" smtClean="0"/>
              <a:t>‹#›</a:t>
            </a:fld>
            <a:endParaRPr lang="en-US"/>
          </a:p>
        </p:txBody>
      </p:sp>
    </p:spTree>
    <p:extLst>
      <p:ext uri="{BB962C8B-B14F-4D97-AF65-F5344CB8AC3E}">
        <p14:creationId xmlns:p14="http://schemas.microsoft.com/office/powerpoint/2010/main" val="166346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EFAB41-8FC5-C842-A55B-5AF6485C65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C311CE-D029-A443-9A37-E97095FE89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B5F00C-2174-F246-9C9A-DD767962C105}"/>
              </a:ext>
            </a:extLst>
          </p:cNvPr>
          <p:cNvSpPr>
            <a:spLocks noGrp="1"/>
          </p:cNvSpPr>
          <p:nvPr>
            <p:ph type="dt" sz="half" idx="10"/>
          </p:nvPr>
        </p:nvSpPr>
        <p:spPr/>
        <p:txBody>
          <a:bodyPr/>
          <a:lstStyle/>
          <a:p>
            <a:fld id="{9D0572F4-D841-474C-B25F-E3C822F3810B}" type="datetimeFigureOut">
              <a:rPr lang="en-US" smtClean="0"/>
              <a:t>12/4/2020</a:t>
            </a:fld>
            <a:endParaRPr lang="en-US"/>
          </a:p>
        </p:txBody>
      </p:sp>
      <p:sp>
        <p:nvSpPr>
          <p:cNvPr id="5" name="Footer Placeholder 4">
            <a:extLst>
              <a:ext uri="{FF2B5EF4-FFF2-40B4-BE49-F238E27FC236}">
                <a16:creationId xmlns:a16="http://schemas.microsoft.com/office/drawing/2014/main" id="{030BC8AF-866D-A94D-BD55-AAEA5C959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8BADF-14F0-1C4A-B940-3ACDEDEEA606}"/>
              </a:ext>
            </a:extLst>
          </p:cNvPr>
          <p:cNvSpPr>
            <a:spLocks noGrp="1"/>
          </p:cNvSpPr>
          <p:nvPr>
            <p:ph type="sldNum" sz="quarter" idx="12"/>
          </p:nvPr>
        </p:nvSpPr>
        <p:spPr/>
        <p:txBody>
          <a:bodyPr/>
          <a:lstStyle/>
          <a:p>
            <a:fld id="{386179E3-3B56-B340-A098-2FAD649DBF27}" type="slidenum">
              <a:rPr lang="en-US" smtClean="0"/>
              <a:t>‹#›</a:t>
            </a:fld>
            <a:endParaRPr lang="en-US"/>
          </a:p>
        </p:txBody>
      </p:sp>
    </p:spTree>
    <p:extLst>
      <p:ext uri="{BB962C8B-B14F-4D97-AF65-F5344CB8AC3E}">
        <p14:creationId xmlns:p14="http://schemas.microsoft.com/office/powerpoint/2010/main" val="187183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DE24B8-8E02-C849-9046-07A0B9614AE9}"/>
              </a:ext>
            </a:extLst>
          </p:cNvPr>
          <p:cNvSpPr/>
          <p:nvPr userDrawn="1"/>
        </p:nvSpPr>
        <p:spPr>
          <a:xfrm>
            <a:off x="3631842" y="5756855"/>
            <a:ext cx="4757675" cy="978795"/>
          </a:xfrm>
          <a:prstGeom prst="rect">
            <a:avLst/>
          </a:prstGeom>
          <a:solidFill>
            <a:srgbClr val="0F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498368CE-08D5-BB40-B2CA-125D11EE8D67}"/>
              </a:ext>
            </a:extLst>
          </p:cNvPr>
          <p:cNvPicPr>
            <a:picLocks noChangeAspect="1"/>
          </p:cNvPicPr>
          <p:nvPr userDrawn="1"/>
        </p:nvPicPr>
        <p:blipFill>
          <a:blip r:embed="rId3"/>
          <a:stretch>
            <a:fillRect/>
          </a:stretch>
        </p:blipFill>
        <p:spPr>
          <a:xfrm>
            <a:off x="3802483" y="5756856"/>
            <a:ext cx="4587034" cy="901676"/>
          </a:xfrm>
          <a:prstGeom prst="rect">
            <a:avLst/>
          </a:prstGeom>
        </p:spPr>
      </p:pic>
    </p:spTree>
    <p:extLst>
      <p:ext uri="{BB962C8B-B14F-4D97-AF65-F5344CB8AC3E}">
        <p14:creationId xmlns:p14="http://schemas.microsoft.com/office/powerpoint/2010/main" val="171784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B74D-A079-084F-BE2B-15E99649FC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455B754-7ED3-A44D-8BD1-6032E6EEEB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21246C-3506-3740-81B2-DDD5E20049B4}"/>
              </a:ext>
            </a:extLst>
          </p:cNvPr>
          <p:cNvSpPr>
            <a:spLocks noGrp="1"/>
          </p:cNvSpPr>
          <p:nvPr>
            <p:ph type="dt" sz="half" idx="10"/>
          </p:nvPr>
        </p:nvSpPr>
        <p:spPr/>
        <p:txBody>
          <a:bodyPr/>
          <a:lstStyle/>
          <a:p>
            <a:fld id="{9D0572F4-D841-474C-B25F-E3C822F3810B}" type="datetimeFigureOut">
              <a:rPr lang="en-US" smtClean="0"/>
              <a:t>12/4/2020</a:t>
            </a:fld>
            <a:endParaRPr lang="en-US"/>
          </a:p>
        </p:txBody>
      </p:sp>
      <p:sp>
        <p:nvSpPr>
          <p:cNvPr id="5" name="Footer Placeholder 4">
            <a:extLst>
              <a:ext uri="{FF2B5EF4-FFF2-40B4-BE49-F238E27FC236}">
                <a16:creationId xmlns:a16="http://schemas.microsoft.com/office/drawing/2014/main" id="{12AE7502-6FB8-9A4A-B357-697DD88F2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EE065-BE0C-AA49-9305-F0850251E840}"/>
              </a:ext>
            </a:extLst>
          </p:cNvPr>
          <p:cNvSpPr>
            <a:spLocks noGrp="1"/>
          </p:cNvSpPr>
          <p:nvPr>
            <p:ph type="sldNum" sz="quarter" idx="12"/>
          </p:nvPr>
        </p:nvSpPr>
        <p:spPr/>
        <p:txBody>
          <a:bodyPr/>
          <a:lstStyle/>
          <a:p>
            <a:fld id="{386179E3-3B56-B340-A098-2FAD649DBF27}" type="slidenum">
              <a:rPr lang="en-US" smtClean="0"/>
              <a:t>‹#›</a:t>
            </a:fld>
            <a:endParaRPr lang="en-US"/>
          </a:p>
        </p:txBody>
      </p:sp>
    </p:spTree>
    <p:extLst>
      <p:ext uri="{BB962C8B-B14F-4D97-AF65-F5344CB8AC3E}">
        <p14:creationId xmlns:p14="http://schemas.microsoft.com/office/powerpoint/2010/main" val="316506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4893-D792-DD4E-8EB7-5D563FBA800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C34693-3352-0746-91F6-9C5210D45C6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4457A5-5C68-8F40-BB77-42D5819AF1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9A110F7-5F1A-7742-B782-FC5E811B20DB}"/>
              </a:ext>
            </a:extLst>
          </p:cNvPr>
          <p:cNvSpPr>
            <a:spLocks noGrp="1"/>
          </p:cNvSpPr>
          <p:nvPr>
            <p:ph type="dt" sz="half" idx="10"/>
          </p:nvPr>
        </p:nvSpPr>
        <p:spPr/>
        <p:txBody>
          <a:bodyPr/>
          <a:lstStyle/>
          <a:p>
            <a:fld id="{9D0572F4-D841-474C-B25F-E3C822F3810B}" type="datetimeFigureOut">
              <a:rPr lang="en-US" smtClean="0"/>
              <a:t>12/4/2020</a:t>
            </a:fld>
            <a:endParaRPr lang="en-US"/>
          </a:p>
        </p:txBody>
      </p:sp>
      <p:sp>
        <p:nvSpPr>
          <p:cNvPr id="6" name="Footer Placeholder 5">
            <a:extLst>
              <a:ext uri="{FF2B5EF4-FFF2-40B4-BE49-F238E27FC236}">
                <a16:creationId xmlns:a16="http://schemas.microsoft.com/office/drawing/2014/main" id="{3B5A94D1-B55F-B146-895E-B57D1CB95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FA82A-0D89-A94B-9410-0F0C58237064}"/>
              </a:ext>
            </a:extLst>
          </p:cNvPr>
          <p:cNvSpPr>
            <a:spLocks noGrp="1"/>
          </p:cNvSpPr>
          <p:nvPr>
            <p:ph type="sldNum" sz="quarter" idx="12"/>
          </p:nvPr>
        </p:nvSpPr>
        <p:spPr/>
        <p:txBody>
          <a:bodyPr/>
          <a:lstStyle/>
          <a:p>
            <a:fld id="{386179E3-3B56-B340-A098-2FAD649DBF27}" type="slidenum">
              <a:rPr lang="en-US" smtClean="0"/>
              <a:t>‹#›</a:t>
            </a:fld>
            <a:endParaRPr lang="en-US"/>
          </a:p>
        </p:txBody>
      </p:sp>
    </p:spTree>
    <p:extLst>
      <p:ext uri="{BB962C8B-B14F-4D97-AF65-F5344CB8AC3E}">
        <p14:creationId xmlns:p14="http://schemas.microsoft.com/office/powerpoint/2010/main" val="268546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D2C-0985-C242-B072-D345D201E79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0D19AD-E67D-B448-BFDD-BCCEC91AAD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9D1A0A-B344-0946-82EC-81988C3FA2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7F45211-F311-CC41-9580-40620ADA2A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7604C69-68B5-CD4B-A29E-C2BDB605075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831A9AC-A670-8E4F-9997-3F19469A7EE4}"/>
              </a:ext>
            </a:extLst>
          </p:cNvPr>
          <p:cNvSpPr>
            <a:spLocks noGrp="1"/>
          </p:cNvSpPr>
          <p:nvPr>
            <p:ph type="dt" sz="half" idx="10"/>
          </p:nvPr>
        </p:nvSpPr>
        <p:spPr/>
        <p:txBody>
          <a:bodyPr/>
          <a:lstStyle/>
          <a:p>
            <a:fld id="{9D0572F4-D841-474C-B25F-E3C822F3810B}" type="datetimeFigureOut">
              <a:rPr lang="en-US" smtClean="0"/>
              <a:t>12/4/2020</a:t>
            </a:fld>
            <a:endParaRPr lang="en-US"/>
          </a:p>
        </p:txBody>
      </p:sp>
      <p:sp>
        <p:nvSpPr>
          <p:cNvPr id="8" name="Footer Placeholder 7">
            <a:extLst>
              <a:ext uri="{FF2B5EF4-FFF2-40B4-BE49-F238E27FC236}">
                <a16:creationId xmlns:a16="http://schemas.microsoft.com/office/drawing/2014/main" id="{F854A3EC-9CA5-7C43-9C8B-A59851E05D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4453ED-05E0-444C-99E7-470FC7146138}"/>
              </a:ext>
            </a:extLst>
          </p:cNvPr>
          <p:cNvSpPr>
            <a:spLocks noGrp="1"/>
          </p:cNvSpPr>
          <p:nvPr>
            <p:ph type="sldNum" sz="quarter" idx="12"/>
          </p:nvPr>
        </p:nvSpPr>
        <p:spPr/>
        <p:txBody>
          <a:bodyPr/>
          <a:lstStyle/>
          <a:p>
            <a:fld id="{386179E3-3B56-B340-A098-2FAD649DBF27}" type="slidenum">
              <a:rPr lang="en-US" smtClean="0"/>
              <a:t>‹#›</a:t>
            </a:fld>
            <a:endParaRPr lang="en-US"/>
          </a:p>
        </p:txBody>
      </p:sp>
    </p:spTree>
    <p:extLst>
      <p:ext uri="{BB962C8B-B14F-4D97-AF65-F5344CB8AC3E}">
        <p14:creationId xmlns:p14="http://schemas.microsoft.com/office/powerpoint/2010/main" val="420521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D087E-9149-7848-B460-E9A2400C69F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FD5F96F-90B8-8D4B-A74E-3E0E2EE0F9C7}"/>
              </a:ext>
            </a:extLst>
          </p:cNvPr>
          <p:cNvSpPr>
            <a:spLocks noGrp="1"/>
          </p:cNvSpPr>
          <p:nvPr>
            <p:ph type="dt" sz="half" idx="10"/>
          </p:nvPr>
        </p:nvSpPr>
        <p:spPr/>
        <p:txBody>
          <a:bodyPr/>
          <a:lstStyle/>
          <a:p>
            <a:fld id="{9D0572F4-D841-474C-B25F-E3C822F3810B}" type="datetimeFigureOut">
              <a:rPr lang="en-US" smtClean="0"/>
              <a:t>12/4/2020</a:t>
            </a:fld>
            <a:endParaRPr lang="en-US"/>
          </a:p>
        </p:txBody>
      </p:sp>
      <p:sp>
        <p:nvSpPr>
          <p:cNvPr id="4" name="Footer Placeholder 3">
            <a:extLst>
              <a:ext uri="{FF2B5EF4-FFF2-40B4-BE49-F238E27FC236}">
                <a16:creationId xmlns:a16="http://schemas.microsoft.com/office/drawing/2014/main" id="{53474E12-75F2-2941-AB74-DF3381C2B6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99E0CA-261F-6C49-9821-17EEF8B9A75C}"/>
              </a:ext>
            </a:extLst>
          </p:cNvPr>
          <p:cNvSpPr>
            <a:spLocks noGrp="1"/>
          </p:cNvSpPr>
          <p:nvPr>
            <p:ph type="sldNum" sz="quarter" idx="12"/>
          </p:nvPr>
        </p:nvSpPr>
        <p:spPr/>
        <p:txBody>
          <a:bodyPr/>
          <a:lstStyle/>
          <a:p>
            <a:fld id="{386179E3-3B56-B340-A098-2FAD649DBF27}" type="slidenum">
              <a:rPr lang="en-US" smtClean="0"/>
              <a:t>‹#›</a:t>
            </a:fld>
            <a:endParaRPr lang="en-US"/>
          </a:p>
        </p:txBody>
      </p:sp>
    </p:spTree>
    <p:extLst>
      <p:ext uri="{BB962C8B-B14F-4D97-AF65-F5344CB8AC3E}">
        <p14:creationId xmlns:p14="http://schemas.microsoft.com/office/powerpoint/2010/main" val="126451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F7AF04-AFD2-D849-8553-D8A3C3F664A8}"/>
              </a:ext>
            </a:extLst>
          </p:cNvPr>
          <p:cNvSpPr>
            <a:spLocks noGrp="1"/>
          </p:cNvSpPr>
          <p:nvPr>
            <p:ph type="dt" sz="half" idx="10"/>
          </p:nvPr>
        </p:nvSpPr>
        <p:spPr/>
        <p:txBody>
          <a:bodyPr/>
          <a:lstStyle/>
          <a:p>
            <a:fld id="{9D0572F4-D841-474C-B25F-E3C822F3810B}" type="datetimeFigureOut">
              <a:rPr lang="en-US" smtClean="0"/>
              <a:t>12/4/2020</a:t>
            </a:fld>
            <a:endParaRPr lang="en-US"/>
          </a:p>
        </p:txBody>
      </p:sp>
      <p:sp>
        <p:nvSpPr>
          <p:cNvPr id="3" name="Footer Placeholder 2">
            <a:extLst>
              <a:ext uri="{FF2B5EF4-FFF2-40B4-BE49-F238E27FC236}">
                <a16:creationId xmlns:a16="http://schemas.microsoft.com/office/drawing/2014/main" id="{93B0E89B-2E7C-E94D-866A-BC623AB8AC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EB6A2B-1201-7F4D-B0AB-1170CEE72BEB}"/>
              </a:ext>
            </a:extLst>
          </p:cNvPr>
          <p:cNvSpPr>
            <a:spLocks noGrp="1"/>
          </p:cNvSpPr>
          <p:nvPr>
            <p:ph type="sldNum" sz="quarter" idx="12"/>
          </p:nvPr>
        </p:nvSpPr>
        <p:spPr/>
        <p:txBody>
          <a:bodyPr/>
          <a:lstStyle/>
          <a:p>
            <a:fld id="{386179E3-3B56-B340-A098-2FAD649DBF27}" type="slidenum">
              <a:rPr lang="en-US" smtClean="0"/>
              <a:t>‹#›</a:t>
            </a:fld>
            <a:endParaRPr lang="en-US"/>
          </a:p>
        </p:txBody>
      </p:sp>
    </p:spTree>
    <p:extLst>
      <p:ext uri="{BB962C8B-B14F-4D97-AF65-F5344CB8AC3E}">
        <p14:creationId xmlns:p14="http://schemas.microsoft.com/office/powerpoint/2010/main" val="425505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61EF-71C9-044E-87CF-1F23DC7ABC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1039BDD-BF6F-8D4C-A37F-E29C0B3B3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4ED7C99-40C1-DA41-924B-3DF8FEB68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1FD30C-EA05-3246-8D3A-5D121C6F81F2}"/>
              </a:ext>
            </a:extLst>
          </p:cNvPr>
          <p:cNvSpPr>
            <a:spLocks noGrp="1"/>
          </p:cNvSpPr>
          <p:nvPr>
            <p:ph type="dt" sz="half" idx="10"/>
          </p:nvPr>
        </p:nvSpPr>
        <p:spPr/>
        <p:txBody>
          <a:bodyPr/>
          <a:lstStyle/>
          <a:p>
            <a:fld id="{9D0572F4-D841-474C-B25F-E3C822F3810B}" type="datetimeFigureOut">
              <a:rPr lang="en-US" smtClean="0"/>
              <a:t>12/4/2020</a:t>
            </a:fld>
            <a:endParaRPr lang="en-US"/>
          </a:p>
        </p:txBody>
      </p:sp>
      <p:sp>
        <p:nvSpPr>
          <p:cNvPr id="6" name="Footer Placeholder 5">
            <a:extLst>
              <a:ext uri="{FF2B5EF4-FFF2-40B4-BE49-F238E27FC236}">
                <a16:creationId xmlns:a16="http://schemas.microsoft.com/office/drawing/2014/main" id="{CF28FE9E-1AA4-B74E-BBC1-AB54EA889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8AB29-CDEA-F44D-931A-04B98ADE605E}"/>
              </a:ext>
            </a:extLst>
          </p:cNvPr>
          <p:cNvSpPr>
            <a:spLocks noGrp="1"/>
          </p:cNvSpPr>
          <p:nvPr>
            <p:ph type="sldNum" sz="quarter" idx="12"/>
          </p:nvPr>
        </p:nvSpPr>
        <p:spPr/>
        <p:txBody>
          <a:bodyPr/>
          <a:lstStyle/>
          <a:p>
            <a:fld id="{386179E3-3B56-B340-A098-2FAD649DBF27}" type="slidenum">
              <a:rPr lang="en-US" smtClean="0"/>
              <a:t>‹#›</a:t>
            </a:fld>
            <a:endParaRPr lang="en-US"/>
          </a:p>
        </p:txBody>
      </p:sp>
    </p:spTree>
    <p:extLst>
      <p:ext uri="{BB962C8B-B14F-4D97-AF65-F5344CB8AC3E}">
        <p14:creationId xmlns:p14="http://schemas.microsoft.com/office/powerpoint/2010/main" val="385325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2766-042D-DB49-AAD1-36CBD871B0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778A30C-DF9A-FD47-BB63-CB6D9E02CA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E8FA90-5794-274C-BDBC-B1D257640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F49F84-B1F4-E846-B362-67149FC7DD11}"/>
              </a:ext>
            </a:extLst>
          </p:cNvPr>
          <p:cNvSpPr>
            <a:spLocks noGrp="1"/>
          </p:cNvSpPr>
          <p:nvPr>
            <p:ph type="dt" sz="half" idx="10"/>
          </p:nvPr>
        </p:nvSpPr>
        <p:spPr/>
        <p:txBody>
          <a:bodyPr/>
          <a:lstStyle/>
          <a:p>
            <a:fld id="{9D0572F4-D841-474C-B25F-E3C822F3810B}" type="datetimeFigureOut">
              <a:rPr lang="en-US" smtClean="0"/>
              <a:t>12/4/2020</a:t>
            </a:fld>
            <a:endParaRPr lang="en-US"/>
          </a:p>
        </p:txBody>
      </p:sp>
      <p:sp>
        <p:nvSpPr>
          <p:cNvPr id="6" name="Footer Placeholder 5">
            <a:extLst>
              <a:ext uri="{FF2B5EF4-FFF2-40B4-BE49-F238E27FC236}">
                <a16:creationId xmlns:a16="http://schemas.microsoft.com/office/drawing/2014/main" id="{9F5A1BEB-F749-D646-8D8B-8D4916193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9CA86-9B8E-B14B-9E4B-C5677364D0A0}"/>
              </a:ext>
            </a:extLst>
          </p:cNvPr>
          <p:cNvSpPr>
            <a:spLocks noGrp="1"/>
          </p:cNvSpPr>
          <p:nvPr>
            <p:ph type="sldNum" sz="quarter" idx="12"/>
          </p:nvPr>
        </p:nvSpPr>
        <p:spPr/>
        <p:txBody>
          <a:bodyPr/>
          <a:lstStyle/>
          <a:p>
            <a:fld id="{386179E3-3B56-B340-A098-2FAD649DBF27}" type="slidenum">
              <a:rPr lang="en-US" smtClean="0"/>
              <a:t>‹#›</a:t>
            </a:fld>
            <a:endParaRPr lang="en-US"/>
          </a:p>
        </p:txBody>
      </p:sp>
    </p:spTree>
    <p:extLst>
      <p:ext uri="{BB962C8B-B14F-4D97-AF65-F5344CB8AC3E}">
        <p14:creationId xmlns:p14="http://schemas.microsoft.com/office/powerpoint/2010/main" val="231491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09BB-63D7-E546-AEF5-A044ACA0D8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539CAB4-6A06-F349-929B-9A9DAD0D1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E6DDB49-428B-2948-A123-5A4807D33F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9D0572F4-D841-474C-B25F-E3C822F3810B}" type="datetimeFigureOut">
              <a:rPr lang="en-US" smtClean="0"/>
              <a:pPr/>
              <a:t>12/4/2020</a:t>
            </a:fld>
            <a:endParaRPr lang="en-US" dirty="0"/>
          </a:p>
        </p:txBody>
      </p:sp>
      <p:sp>
        <p:nvSpPr>
          <p:cNvPr id="5" name="Footer Placeholder 4">
            <a:extLst>
              <a:ext uri="{FF2B5EF4-FFF2-40B4-BE49-F238E27FC236}">
                <a16:creationId xmlns:a16="http://schemas.microsoft.com/office/drawing/2014/main" id="{C68AF665-9CFF-EF4F-A594-C77C1A6385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1CD851D9-771F-764D-B2A7-81FEA36C2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386179E3-3B56-B340-A098-2FAD649DBF27}" type="slidenum">
              <a:rPr lang="en-US" smtClean="0"/>
              <a:pPr/>
              <a:t>‹#›</a:t>
            </a:fld>
            <a:endParaRPr lang="en-US" dirty="0"/>
          </a:p>
        </p:txBody>
      </p:sp>
    </p:spTree>
    <p:extLst>
      <p:ext uri="{BB962C8B-B14F-4D97-AF65-F5344CB8AC3E}">
        <p14:creationId xmlns:p14="http://schemas.microsoft.com/office/powerpoint/2010/main" val="284088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1.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www.getset.co.uk/resources/travel-to-tokyo/tokyo-te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getset.co.uk/travel-tokyo/active-challeng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etset.co.uk/show-tell" TargetMode="External"/><Relationship Id="rId5" Type="http://schemas.openxmlformats.org/officeDocument/2006/relationships/image" Target="../media/image41.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emf"/><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png"/><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C56F11-D6E3-6943-A31C-B20FE8F87244}"/>
              </a:ext>
            </a:extLst>
          </p:cNvPr>
          <p:cNvSpPr txBox="1"/>
          <p:nvPr/>
        </p:nvSpPr>
        <p:spPr>
          <a:xfrm rot="21055581">
            <a:off x="4800747" y="4830249"/>
            <a:ext cx="3183038" cy="1011815"/>
          </a:xfrm>
          <a:prstGeom prst="rect">
            <a:avLst/>
          </a:prstGeom>
          <a:noFill/>
        </p:spPr>
        <p:txBody>
          <a:bodyPr wrap="square" rtlCol="0">
            <a:spAutoFit/>
          </a:bodyPr>
          <a:lstStyle/>
          <a:p>
            <a:pPr algn="ctr">
              <a:lnSpc>
                <a:spcPct val="150000"/>
              </a:lnSpc>
            </a:pPr>
            <a:r>
              <a:rPr lang="en-US" sz="1500" b="1" dirty="0">
                <a:solidFill>
                  <a:srgbClr val="FFA900"/>
                </a:solidFill>
                <a:latin typeface="ITC Avant Garde Gothic Pro" panose="020B0602020202020204" pitchFamily="34" charset="77"/>
              </a:rPr>
              <a:t>TRYING NEW THINGS</a:t>
            </a:r>
          </a:p>
          <a:p>
            <a:pPr algn="ctr">
              <a:lnSpc>
                <a:spcPct val="150000"/>
              </a:lnSpc>
            </a:pPr>
            <a:r>
              <a:rPr lang="ja-JP" altLang="en-US" sz="1200">
                <a:solidFill>
                  <a:schemeClr val="bg1">
                    <a:lumMod val="95000"/>
                  </a:schemeClr>
                </a:solidFill>
                <a:latin typeface="Hiragino Sans GB W3" panose="020B0300000000000000" pitchFamily="34" charset="-128"/>
                <a:ea typeface="Hiragino Sans GB W3" panose="020B0300000000000000" pitchFamily="34" charset="-128"/>
              </a:rPr>
              <a:t>やってみよう </a:t>
            </a:r>
            <a:r>
              <a:rPr lang="en-US" altLang="ja-JP" sz="1200" dirty="0">
                <a:solidFill>
                  <a:schemeClr val="bg1">
                    <a:lumMod val="95000"/>
                  </a:schemeClr>
                </a:solidFill>
                <a:latin typeface="Hiragino Sans GB W3" panose="020B0300000000000000" pitchFamily="34" charset="-128"/>
                <a:ea typeface="Hiragino Sans GB W3" panose="020B0300000000000000" pitchFamily="34" charset="-128"/>
              </a:rPr>
              <a:t>| </a:t>
            </a:r>
            <a:r>
              <a:rPr lang="en-US" sz="1200" dirty="0">
                <a:solidFill>
                  <a:schemeClr val="bg1">
                    <a:lumMod val="95000"/>
                  </a:schemeClr>
                </a:solidFill>
                <a:latin typeface="Hiragino Sans GB W3" panose="020B0300000000000000" pitchFamily="34" charset="-128"/>
                <a:ea typeface="Hiragino Sans GB W3" panose="020B0300000000000000" pitchFamily="34" charset="-128"/>
              </a:rPr>
              <a:t>YATTE MIYŌ</a:t>
            </a:r>
          </a:p>
          <a:p>
            <a:pPr algn="ctr">
              <a:lnSpc>
                <a:spcPct val="150000"/>
              </a:lnSpc>
            </a:pPr>
            <a:endParaRPr lang="en-US" sz="1400" b="1" dirty="0">
              <a:solidFill>
                <a:srgbClr val="FFA900"/>
              </a:solidFill>
              <a:latin typeface="ITC Avant Garde Gothic Pro" panose="020B0602020202020204" pitchFamily="34" charset="77"/>
            </a:endParaRPr>
          </a:p>
        </p:txBody>
      </p:sp>
      <p:sp>
        <p:nvSpPr>
          <p:cNvPr id="4" name="TextBox 3">
            <a:extLst>
              <a:ext uri="{FF2B5EF4-FFF2-40B4-BE49-F238E27FC236}">
                <a16:creationId xmlns:a16="http://schemas.microsoft.com/office/drawing/2014/main" id="{0268D9B6-F9A0-B046-AD70-A24486B79F96}"/>
              </a:ext>
            </a:extLst>
          </p:cNvPr>
          <p:cNvSpPr txBox="1"/>
          <p:nvPr/>
        </p:nvSpPr>
        <p:spPr>
          <a:xfrm rot="21302173">
            <a:off x="569193" y="1044028"/>
            <a:ext cx="2114329" cy="1288814"/>
          </a:xfrm>
          <a:prstGeom prst="rect">
            <a:avLst/>
          </a:prstGeom>
          <a:noFill/>
        </p:spPr>
        <p:txBody>
          <a:bodyPr wrap="square" rtlCol="0">
            <a:spAutoFit/>
          </a:bodyPr>
          <a:lstStyle/>
          <a:p>
            <a:pPr algn="ctr">
              <a:lnSpc>
                <a:spcPct val="150000"/>
              </a:lnSpc>
            </a:pPr>
            <a:r>
              <a:rPr lang="en-US" sz="1500" b="1" dirty="0">
                <a:solidFill>
                  <a:srgbClr val="FFA900"/>
                </a:solidFill>
                <a:latin typeface="ITC Avant Garde Gothic Pro" panose="020B0602020202020204" pitchFamily="34" charset="77"/>
              </a:rPr>
              <a:t>GETTING ACTIVE</a:t>
            </a:r>
          </a:p>
          <a:p>
            <a:pPr algn="ctr">
              <a:lnSpc>
                <a:spcPct val="150000"/>
              </a:lnSpc>
            </a:pPr>
            <a:r>
              <a:rPr lang="ja-JP" altLang="en-US" sz="1200">
                <a:solidFill>
                  <a:schemeClr val="bg1">
                    <a:lumMod val="95000"/>
                  </a:schemeClr>
                </a:solidFill>
                <a:latin typeface="Hiragino Sans GB W3" panose="020B0300000000000000" pitchFamily="34" charset="-128"/>
                <a:ea typeface="Hiragino Sans GB W3" panose="020B0300000000000000" pitchFamily="34" charset="-128"/>
              </a:rPr>
              <a:t>いっしょに運動しよう </a:t>
            </a:r>
            <a:r>
              <a:rPr lang="en-US" altLang="ja-JP" sz="1200" dirty="0">
                <a:solidFill>
                  <a:schemeClr val="bg1">
                    <a:lumMod val="95000"/>
                  </a:schemeClr>
                </a:solidFill>
                <a:latin typeface="Hiragino Sans GB W3" panose="020B0300000000000000" pitchFamily="34" charset="-128"/>
                <a:ea typeface="Hiragino Sans GB W3" panose="020B0300000000000000" pitchFamily="34" charset="-128"/>
              </a:rPr>
              <a:t>| ISSHONI UNDŌ SHIYŌ</a:t>
            </a:r>
          </a:p>
          <a:p>
            <a:pPr algn="ctr">
              <a:lnSpc>
                <a:spcPct val="150000"/>
              </a:lnSpc>
            </a:pPr>
            <a:endParaRPr lang="en-US" sz="1400" b="1" dirty="0">
              <a:solidFill>
                <a:srgbClr val="FFA900"/>
              </a:solidFill>
              <a:latin typeface="ITC Avant Garde Gothic Pro" panose="020B0602020202020204" pitchFamily="34" charset="77"/>
            </a:endParaRPr>
          </a:p>
        </p:txBody>
      </p:sp>
      <p:sp>
        <p:nvSpPr>
          <p:cNvPr id="6" name="TextBox 5">
            <a:extLst>
              <a:ext uri="{FF2B5EF4-FFF2-40B4-BE49-F238E27FC236}">
                <a16:creationId xmlns:a16="http://schemas.microsoft.com/office/drawing/2014/main" id="{385D77F1-BB36-0F4F-92B2-7534C00871ED}"/>
              </a:ext>
            </a:extLst>
          </p:cNvPr>
          <p:cNvSpPr txBox="1"/>
          <p:nvPr/>
        </p:nvSpPr>
        <p:spPr>
          <a:xfrm rot="21036601">
            <a:off x="9096619" y="2595280"/>
            <a:ext cx="3699916" cy="1011815"/>
          </a:xfrm>
          <a:prstGeom prst="rect">
            <a:avLst/>
          </a:prstGeom>
          <a:noFill/>
        </p:spPr>
        <p:txBody>
          <a:bodyPr wrap="square" rtlCol="0">
            <a:spAutoFit/>
          </a:bodyPr>
          <a:lstStyle/>
          <a:p>
            <a:pPr algn="ctr">
              <a:lnSpc>
                <a:spcPct val="150000"/>
              </a:lnSpc>
            </a:pPr>
            <a:r>
              <a:rPr lang="en-US" sz="1500" b="1" dirty="0">
                <a:solidFill>
                  <a:srgbClr val="FFA900"/>
                </a:solidFill>
                <a:latin typeface="ITC Avant Garde Gothic Pro" panose="020B0602020202020204" pitchFamily="34" charset="77"/>
              </a:rPr>
              <a:t>HAVING FUN</a:t>
            </a:r>
          </a:p>
          <a:p>
            <a:pPr algn="ctr">
              <a:lnSpc>
                <a:spcPct val="150000"/>
              </a:lnSpc>
            </a:pPr>
            <a:r>
              <a:rPr lang="ja-JP" altLang="en-US" sz="1200">
                <a:solidFill>
                  <a:schemeClr val="bg1">
                    <a:lumMod val="95000"/>
                  </a:schemeClr>
                </a:solidFill>
                <a:latin typeface="Hiragino Sans GB W3" panose="020B0300000000000000" pitchFamily="34" charset="-128"/>
                <a:ea typeface="Hiragino Sans GB W3" panose="020B0300000000000000" pitchFamily="34" charset="-128"/>
              </a:rPr>
              <a:t>たのしもう </a:t>
            </a:r>
            <a:r>
              <a:rPr lang="en-US" altLang="ja-JP" sz="1200" dirty="0">
                <a:solidFill>
                  <a:schemeClr val="bg1">
                    <a:lumMod val="95000"/>
                  </a:schemeClr>
                </a:solidFill>
                <a:latin typeface="Hiragino Sans GB W3" panose="020B0300000000000000" pitchFamily="34" charset="-128"/>
                <a:ea typeface="Hiragino Sans GB W3" panose="020B0300000000000000" pitchFamily="34" charset="-128"/>
              </a:rPr>
              <a:t>| TANOSHIMŌ</a:t>
            </a:r>
          </a:p>
          <a:p>
            <a:pPr algn="ctr">
              <a:lnSpc>
                <a:spcPct val="150000"/>
              </a:lnSpc>
            </a:pPr>
            <a:endParaRPr lang="en-US" sz="1400" b="1" dirty="0">
              <a:solidFill>
                <a:srgbClr val="FFA900"/>
              </a:solidFill>
              <a:latin typeface="ITC Avant Garde Gothic Pro" panose="020B0602020202020204" pitchFamily="34" charset="77"/>
            </a:endParaRPr>
          </a:p>
        </p:txBody>
      </p:sp>
      <p:sp>
        <p:nvSpPr>
          <p:cNvPr id="3" name="TextBox 2">
            <a:extLst>
              <a:ext uri="{FF2B5EF4-FFF2-40B4-BE49-F238E27FC236}">
                <a16:creationId xmlns:a16="http://schemas.microsoft.com/office/drawing/2014/main" id="{6839CCBF-76BC-C944-91C5-E4E15C5F3E89}"/>
              </a:ext>
            </a:extLst>
          </p:cNvPr>
          <p:cNvSpPr txBox="1"/>
          <p:nvPr/>
        </p:nvSpPr>
        <p:spPr>
          <a:xfrm>
            <a:off x="324091" y="6185745"/>
            <a:ext cx="3259209" cy="307777"/>
          </a:xfrm>
          <a:prstGeom prst="rect">
            <a:avLst/>
          </a:prstGeom>
          <a:noFill/>
        </p:spPr>
        <p:txBody>
          <a:bodyPr wrap="square" rtlCol="0">
            <a:spAutoFit/>
          </a:bodyPr>
          <a:lstStyle/>
          <a:p>
            <a:r>
              <a:rPr lang="en-US" sz="1400" b="1" dirty="0" err="1">
                <a:solidFill>
                  <a:schemeClr val="bg1"/>
                </a:solidFill>
                <a:latin typeface="ITC Avant Garde Gothic Pro" panose="020B0602020202020204" pitchFamily="34" charset="77"/>
              </a:rPr>
              <a:t>getset.co.uk</a:t>
            </a:r>
            <a:r>
              <a:rPr lang="en-US" sz="1400" b="1" dirty="0">
                <a:solidFill>
                  <a:schemeClr val="bg1"/>
                </a:solidFill>
                <a:latin typeface="ITC Avant Garde Gothic Pro" panose="020B0602020202020204" pitchFamily="34" charset="77"/>
              </a:rPr>
              <a:t>/travel-</a:t>
            </a:r>
            <a:r>
              <a:rPr lang="en-US" sz="1400" b="1" dirty="0" err="1">
                <a:solidFill>
                  <a:schemeClr val="bg1"/>
                </a:solidFill>
                <a:latin typeface="ITC Avant Garde Gothic Pro" panose="020B0602020202020204" pitchFamily="34" charset="77"/>
              </a:rPr>
              <a:t>tokyo</a:t>
            </a:r>
            <a:endParaRPr lang="en-US" sz="1400" b="1" dirty="0">
              <a:solidFill>
                <a:schemeClr val="bg1"/>
              </a:solidFill>
              <a:latin typeface="ITC Avant Garde Gothic Pro" panose="020B0602020202020204" pitchFamily="34" charset="77"/>
            </a:endParaRPr>
          </a:p>
        </p:txBody>
      </p:sp>
      <p:sp>
        <p:nvSpPr>
          <p:cNvPr id="7" name="TextBox 6">
            <a:extLst>
              <a:ext uri="{FF2B5EF4-FFF2-40B4-BE49-F238E27FC236}">
                <a16:creationId xmlns:a16="http://schemas.microsoft.com/office/drawing/2014/main" id="{824B19C7-EFA6-3243-A874-1AB2E6828B59}"/>
              </a:ext>
            </a:extLst>
          </p:cNvPr>
          <p:cNvSpPr txBox="1"/>
          <p:nvPr/>
        </p:nvSpPr>
        <p:spPr>
          <a:xfrm>
            <a:off x="10267166" y="6185745"/>
            <a:ext cx="1847670" cy="307777"/>
          </a:xfrm>
          <a:prstGeom prst="rect">
            <a:avLst/>
          </a:prstGeom>
          <a:noFill/>
        </p:spPr>
        <p:txBody>
          <a:bodyPr wrap="square" rtlCol="0">
            <a:spAutoFit/>
          </a:bodyPr>
          <a:lstStyle/>
          <a:p>
            <a:r>
              <a:rPr lang="en-US" sz="1400" b="1" dirty="0">
                <a:solidFill>
                  <a:schemeClr val="bg1"/>
                </a:solidFill>
                <a:latin typeface="ITC Avant Garde Gothic Pro" panose="020B0602020202020204" pitchFamily="34" charset="77"/>
              </a:rPr>
              <a:t>#</a:t>
            </a:r>
            <a:r>
              <a:rPr lang="en-US" sz="1400" b="1" dirty="0" err="1">
                <a:solidFill>
                  <a:schemeClr val="bg1"/>
                </a:solidFill>
                <a:latin typeface="ITC Avant Garde Gothic Pro" panose="020B0602020202020204" pitchFamily="34" charset="77"/>
              </a:rPr>
              <a:t>TravelToTokyo</a:t>
            </a:r>
            <a:endParaRPr lang="en-US" sz="1400" b="1" dirty="0">
              <a:solidFill>
                <a:schemeClr val="bg1"/>
              </a:solidFill>
              <a:latin typeface="ITC Avant Garde Gothic Pro" panose="020B0602020202020204" pitchFamily="34" charset="77"/>
            </a:endParaRPr>
          </a:p>
        </p:txBody>
      </p:sp>
      <p:sp>
        <p:nvSpPr>
          <p:cNvPr id="10" name="TextBox 9">
            <a:extLst>
              <a:ext uri="{FF2B5EF4-FFF2-40B4-BE49-F238E27FC236}">
                <a16:creationId xmlns:a16="http://schemas.microsoft.com/office/drawing/2014/main" id="{E073DDCD-9472-4644-9E51-F81DA53F04BB}"/>
              </a:ext>
            </a:extLst>
          </p:cNvPr>
          <p:cNvSpPr txBox="1"/>
          <p:nvPr/>
        </p:nvSpPr>
        <p:spPr>
          <a:xfrm>
            <a:off x="3557767" y="1669289"/>
            <a:ext cx="5000265" cy="707886"/>
          </a:xfrm>
          <a:prstGeom prst="rect">
            <a:avLst/>
          </a:prstGeom>
          <a:noFill/>
        </p:spPr>
        <p:txBody>
          <a:bodyPr wrap="square" rtlCol="0">
            <a:spAutoFit/>
          </a:bodyPr>
          <a:lstStyle/>
          <a:p>
            <a:pPr algn="ctr"/>
            <a:r>
              <a:rPr lang="en-US" sz="4000" b="1" dirty="0">
                <a:solidFill>
                  <a:schemeClr val="bg1"/>
                </a:solidFill>
                <a:latin typeface="ITC Avant Garde Gothic Pro" panose="020B0602020202020204" pitchFamily="34" charset="77"/>
              </a:rPr>
              <a:t>TRAVEL TO TOKYO</a:t>
            </a:r>
          </a:p>
        </p:txBody>
      </p:sp>
      <p:sp>
        <p:nvSpPr>
          <p:cNvPr id="14" name="TextBox 13">
            <a:extLst>
              <a:ext uri="{FF2B5EF4-FFF2-40B4-BE49-F238E27FC236}">
                <a16:creationId xmlns:a16="http://schemas.microsoft.com/office/drawing/2014/main" id="{092FDDF1-DBA2-594C-AD17-4B0AA524EE79}"/>
              </a:ext>
            </a:extLst>
          </p:cNvPr>
          <p:cNvSpPr txBox="1"/>
          <p:nvPr/>
        </p:nvSpPr>
        <p:spPr>
          <a:xfrm>
            <a:off x="2133125" y="2300339"/>
            <a:ext cx="7849545" cy="2014537"/>
          </a:xfrm>
          <a:prstGeom prst="rect">
            <a:avLst/>
          </a:prstGeom>
          <a:noFill/>
        </p:spPr>
        <p:txBody>
          <a:bodyPr wrap="square" rtlCol="0">
            <a:spAutoFit/>
          </a:bodyPr>
          <a:lstStyle/>
          <a:p>
            <a:pPr algn="ctr"/>
            <a:r>
              <a:rPr lang="en-GB" sz="3000" dirty="0">
                <a:solidFill>
                  <a:schemeClr val="bg1"/>
                </a:solidFill>
                <a:latin typeface="ITC Avant Garde Pro Bk" panose="020B0502020202020204" pitchFamily="34" charset="77"/>
                <a:ea typeface="Arial"/>
                <a:cs typeface="Arial"/>
                <a:sym typeface="Arial"/>
              </a:rPr>
              <a:t>GET HAPPY!</a:t>
            </a:r>
            <a:br>
              <a:rPr lang="en-GB" sz="3000" dirty="0">
                <a:solidFill>
                  <a:schemeClr val="bg1"/>
                </a:solidFill>
                <a:latin typeface="ITC Avant Garde Pro Bk" panose="020B0502020202020204" pitchFamily="34" charset="77"/>
                <a:ea typeface="Arial"/>
                <a:cs typeface="Arial"/>
                <a:sym typeface="Arial"/>
              </a:rPr>
            </a:br>
            <a:br>
              <a:rPr lang="en-GB" sz="2000" dirty="0">
                <a:solidFill>
                  <a:schemeClr val="bg1"/>
                </a:solidFill>
                <a:latin typeface="ITC Avant Garde Pro Bk" panose="020B0502020202020204" pitchFamily="34" charset="77"/>
                <a:ea typeface="Arial"/>
                <a:cs typeface="Arial"/>
                <a:sym typeface="Arial"/>
              </a:rPr>
            </a:br>
            <a:r>
              <a:rPr lang="en-GB" dirty="0">
                <a:solidFill>
                  <a:schemeClr val="bg1"/>
                </a:solidFill>
                <a:latin typeface="ITC Avant Garde Pro Bk" panose="020B0502020202020204" pitchFamily="34" charset="77"/>
                <a:ea typeface="Arial"/>
                <a:cs typeface="Arial"/>
                <a:sym typeface="Arial"/>
              </a:rPr>
              <a:t>MAKING ME HAPPY PRESENTATION </a:t>
            </a:r>
          </a:p>
          <a:p>
            <a:pPr algn="ctr"/>
            <a:r>
              <a:rPr lang="en-GB" dirty="0">
                <a:solidFill>
                  <a:schemeClr val="bg1"/>
                </a:solidFill>
                <a:latin typeface="ITC Avant Garde Pro Bk" panose="020B0502020202020204" pitchFamily="34" charset="77"/>
                <a:ea typeface="Arial"/>
                <a:cs typeface="Arial"/>
                <a:sym typeface="Arial"/>
              </a:rPr>
              <a:t>AND ACTIVITIES (LOWER PRIMARY)</a:t>
            </a:r>
          </a:p>
          <a:p>
            <a:pPr algn="ctr"/>
            <a:endParaRPr lang="en-GB" dirty="0">
              <a:solidFill>
                <a:schemeClr val="bg1"/>
              </a:solidFill>
              <a:latin typeface="ITC Avant Garde Pro Bk" panose="020B0502020202020204" pitchFamily="34" charset="77"/>
              <a:cs typeface="Arial"/>
              <a:sym typeface="Arial"/>
            </a:endParaRPr>
          </a:p>
          <a:p>
            <a:pPr algn="ctr"/>
            <a:r>
              <a:rPr lang="en-GB" dirty="0">
                <a:solidFill>
                  <a:srgbClr val="FFA900"/>
                </a:solidFill>
                <a:latin typeface="ITC Avant Garde Pro Bk" panose="020B0502020202020204" pitchFamily="34" charset="77"/>
                <a:cs typeface="Arial"/>
                <a:sym typeface="Arial"/>
              </a:rPr>
              <a:t>WELCOME |</a:t>
            </a:r>
            <a:r>
              <a:rPr lang="ja-JP" altLang="en-US" dirty="0">
                <a:solidFill>
                  <a:srgbClr val="FFA900"/>
                </a:solidFill>
                <a:latin typeface="ITC Avant Garde Pro Bk" panose="020B0502020202020204" pitchFamily="34" charset="77"/>
                <a:cs typeface="Arial"/>
                <a:sym typeface="Arial"/>
              </a:rPr>
              <a:t>ようこそ </a:t>
            </a:r>
            <a:r>
              <a:rPr lang="en-US" altLang="ja-JP" dirty="0">
                <a:solidFill>
                  <a:srgbClr val="FFA900"/>
                </a:solidFill>
                <a:latin typeface="ITC Avant Garde Pro Bk" panose="020B0502020202020204" pitchFamily="34" charset="77"/>
                <a:cs typeface="Arial"/>
                <a:sym typeface="Arial"/>
              </a:rPr>
              <a:t>| </a:t>
            </a:r>
            <a:r>
              <a:rPr lang="en-GB" dirty="0">
                <a:solidFill>
                  <a:srgbClr val="FFA900"/>
                </a:solidFill>
                <a:latin typeface="ITC Avant Garde Pro Bk" panose="020B0502020202020204" pitchFamily="34" charset="77"/>
                <a:cs typeface="Arial"/>
                <a:sym typeface="Arial"/>
              </a:rPr>
              <a:t>YŌKOSO</a:t>
            </a:r>
            <a:endParaRPr lang="en-GB" dirty="0">
              <a:solidFill>
                <a:srgbClr val="FFA900"/>
              </a:solidFill>
              <a:latin typeface="ITC Avant Garde Pro Bk" panose="020B0502020202020204" pitchFamily="34" charset="77"/>
              <a:cs typeface="Arial"/>
              <a:sym typeface="Calibri"/>
            </a:endParaRPr>
          </a:p>
          <a:p>
            <a:pPr algn="ctr"/>
            <a:endParaRPr lang="en-US" sz="1600" dirty="0">
              <a:solidFill>
                <a:schemeClr val="bg1"/>
              </a:solidFill>
              <a:latin typeface="ITC Avant Garde Pro Bk" panose="020B0502020202020204" pitchFamily="34" charset="77"/>
            </a:endParaRPr>
          </a:p>
        </p:txBody>
      </p:sp>
    </p:spTree>
    <p:extLst>
      <p:ext uri="{BB962C8B-B14F-4D97-AF65-F5344CB8AC3E}">
        <p14:creationId xmlns:p14="http://schemas.microsoft.com/office/powerpoint/2010/main" val="346592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AC0215-B16E-4B42-9901-6E098EA1902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64153" y="946578"/>
            <a:ext cx="6896559" cy="4597706"/>
          </a:xfrm>
          <a:prstGeom prst="ellipse">
            <a:avLst/>
          </a:prstGeom>
        </p:spPr>
      </p:pic>
      <p:grpSp>
        <p:nvGrpSpPr>
          <p:cNvPr id="7" name="Group 6">
            <a:extLst>
              <a:ext uri="{FF2B5EF4-FFF2-40B4-BE49-F238E27FC236}">
                <a16:creationId xmlns:a16="http://schemas.microsoft.com/office/drawing/2014/main" id="{003D5085-565C-6E47-8915-9E6BE724AADD}"/>
              </a:ext>
            </a:extLst>
          </p:cNvPr>
          <p:cNvGrpSpPr/>
          <p:nvPr/>
        </p:nvGrpSpPr>
        <p:grpSpPr>
          <a:xfrm>
            <a:off x="1130906" y="2108343"/>
            <a:ext cx="3747844" cy="2662021"/>
            <a:chOff x="7267080" y="2186575"/>
            <a:chExt cx="1869174" cy="1327638"/>
          </a:xfrm>
        </p:grpSpPr>
        <p:sp>
          <p:nvSpPr>
            <p:cNvPr id="8" name="Rounded Rectangle 7">
              <a:extLst>
                <a:ext uri="{FF2B5EF4-FFF2-40B4-BE49-F238E27FC236}">
                  <a16:creationId xmlns:a16="http://schemas.microsoft.com/office/drawing/2014/main" id="{C27BB178-7B77-4846-9CF1-19956D699DCF}"/>
                </a:ext>
              </a:extLst>
            </p:cNvPr>
            <p:cNvSpPr/>
            <p:nvPr/>
          </p:nvSpPr>
          <p:spPr>
            <a:xfrm>
              <a:off x="7267080" y="2186575"/>
              <a:ext cx="1869174" cy="1134207"/>
            </a:xfrm>
            <a:prstGeom prst="roundRect">
              <a:avLst>
                <a:gd name="adj" fmla="val 458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2590"/>
              </a:pPr>
              <a:r>
                <a:rPr lang="en-US" b="1" dirty="0">
                  <a:solidFill>
                    <a:schemeClr val="bg1"/>
                  </a:solidFill>
                  <a:latin typeface="Century Gothic" panose="020B0502020202020204" pitchFamily="34" charset="0"/>
                </a:rPr>
                <a:t>“Happiness is not </a:t>
              </a:r>
            </a:p>
            <a:p>
              <a:pPr algn="ctr">
                <a:buClr>
                  <a:schemeClr val="dk1"/>
                </a:buClr>
                <a:buSzPts val="2590"/>
              </a:pPr>
              <a:r>
                <a:rPr lang="en-US" b="1" dirty="0">
                  <a:solidFill>
                    <a:schemeClr val="bg1"/>
                  </a:solidFill>
                  <a:latin typeface="Century Gothic" panose="020B0502020202020204" pitchFamily="34" charset="0"/>
                </a:rPr>
                <a:t>something ready made.</a:t>
              </a:r>
            </a:p>
            <a:p>
              <a:pPr algn="ctr">
                <a:buClr>
                  <a:schemeClr val="dk1"/>
                </a:buClr>
                <a:buSzPts val="2590"/>
              </a:pPr>
              <a:r>
                <a:rPr lang="en-US" b="1" dirty="0">
                  <a:solidFill>
                    <a:schemeClr val="bg1"/>
                  </a:solidFill>
                  <a:latin typeface="Century Gothic" panose="020B0502020202020204" pitchFamily="34" charset="0"/>
                </a:rPr>
                <a:t>It comes from your </a:t>
              </a:r>
            </a:p>
            <a:p>
              <a:pPr algn="ctr">
                <a:buClr>
                  <a:schemeClr val="dk1"/>
                </a:buClr>
                <a:buSzPts val="2590"/>
              </a:pPr>
              <a:r>
                <a:rPr lang="en-US" b="1" dirty="0">
                  <a:solidFill>
                    <a:schemeClr val="bg1"/>
                  </a:solidFill>
                  <a:latin typeface="Century Gothic" panose="020B0502020202020204" pitchFamily="34" charset="0"/>
                </a:rPr>
                <a:t>own actions.”</a:t>
              </a:r>
            </a:p>
            <a:p>
              <a:pPr algn="ctr">
                <a:buClr>
                  <a:schemeClr val="dk1"/>
                </a:buClr>
                <a:buSzPts val="2590"/>
              </a:pPr>
              <a:endParaRPr lang="en-US" dirty="0">
                <a:solidFill>
                  <a:schemeClr val="bg1"/>
                </a:solidFill>
                <a:latin typeface="Century Gothic" panose="020B0502020202020204" pitchFamily="34" charset="0"/>
              </a:endParaRPr>
            </a:p>
            <a:p>
              <a:pPr algn="ctr">
                <a:buClr>
                  <a:schemeClr val="dk1"/>
                </a:buClr>
                <a:buSzPts val="2590"/>
              </a:pPr>
              <a:r>
                <a:rPr lang="en-US" dirty="0">
                  <a:solidFill>
                    <a:schemeClr val="bg1"/>
                  </a:solidFill>
                  <a:latin typeface="Century Gothic" panose="020B0502020202020204" pitchFamily="34" charset="0"/>
                </a:rPr>
                <a:t>Dalai Lama</a:t>
              </a:r>
            </a:p>
          </p:txBody>
        </p:sp>
        <p:sp>
          <p:nvSpPr>
            <p:cNvPr id="13" name="Triangle 12">
              <a:extLst>
                <a:ext uri="{FF2B5EF4-FFF2-40B4-BE49-F238E27FC236}">
                  <a16:creationId xmlns:a16="http://schemas.microsoft.com/office/drawing/2014/main" id="{C465CD30-7160-CE4A-BAE4-79A83BC0E5BA}"/>
                </a:ext>
              </a:extLst>
            </p:cNvPr>
            <p:cNvSpPr/>
            <p:nvPr/>
          </p:nvSpPr>
          <p:spPr>
            <a:xfrm rot="10800000">
              <a:off x="8058513" y="3285613"/>
              <a:ext cx="290146" cy="228600"/>
            </a:xfrm>
            <a:prstGeom prst="triangl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883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E2DE8921-BE47-D046-B02E-70CB25C884BD}"/>
              </a:ext>
            </a:extLst>
          </p:cNvPr>
          <p:cNvSpPr/>
          <p:nvPr/>
        </p:nvSpPr>
        <p:spPr>
          <a:xfrm>
            <a:off x="586356"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2B880402-A03B-6C4E-A1F5-4C4D14152A0E}"/>
              </a:ext>
            </a:extLst>
          </p:cNvPr>
          <p:cNvSpPr/>
          <p:nvPr/>
        </p:nvSpPr>
        <p:spPr>
          <a:xfrm>
            <a:off x="5018065"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91043B88-CDCF-8841-974B-54741D527E10}"/>
              </a:ext>
            </a:extLst>
          </p:cNvPr>
          <p:cNvSpPr/>
          <p:nvPr/>
        </p:nvSpPr>
        <p:spPr>
          <a:xfrm>
            <a:off x="7241818"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F0BFE570-5FFC-1B43-BA4D-27311ED468B5}"/>
              </a:ext>
            </a:extLst>
          </p:cNvPr>
          <p:cNvSpPr/>
          <p:nvPr/>
        </p:nvSpPr>
        <p:spPr>
          <a:xfrm>
            <a:off x="9465571"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1571E20-3D04-B24D-814C-33E3F2BDADC7}"/>
              </a:ext>
            </a:extLst>
          </p:cNvPr>
          <p:cNvSpPr txBox="1"/>
          <p:nvPr/>
        </p:nvSpPr>
        <p:spPr>
          <a:xfrm>
            <a:off x="1" y="1037063"/>
            <a:ext cx="12192000" cy="523220"/>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FIVE WAYS TO WELLBEING: OUR HAPPINESS ACTIONS</a:t>
            </a:r>
          </a:p>
        </p:txBody>
      </p:sp>
      <p:sp>
        <p:nvSpPr>
          <p:cNvPr id="16" name="Rounded Rectangle 15">
            <a:extLst>
              <a:ext uri="{FF2B5EF4-FFF2-40B4-BE49-F238E27FC236}">
                <a16:creationId xmlns:a16="http://schemas.microsoft.com/office/drawing/2014/main" id="{E004C641-24EA-2C4D-95D6-6C7AE9AD01BF}"/>
              </a:ext>
            </a:extLst>
          </p:cNvPr>
          <p:cNvSpPr/>
          <p:nvPr/>
        </p:nvSpPr>
        <p:spPr>
          <a:xfrm>
            <a:off x="586356" y="4238994"/>
            <a:ext cx="2062976" cy="125898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Connect </a:t>
            </a:r>
          </a:p>
          <a:p>
            <a:pPr algn="ctr"/>
            <a:r>
              <a:rPr lang="en-GB" sz="1600" dirty="0">
                <a:solidFill>
                  <a:schemeClr val="bg1"/>
                </a:solidFill>
                <a:latin typeface="Century Gothic" panose="020B0502020202020204" pitchFamily="34" charset="0"/>
              </a:rPr>
              <a:t>to people and nature.  </a:t>
            </a:r>
          </a:p>
        </p:txBody>
      </p:sp>
      <p:sp>
        <p:nvSpPr>
          <p:cNvPr id="18" name="Rounded Rectangle 17">
            <a:extLst>
              <a:ext uri="{FF2B5EF4-FFF2-40B4-BE49-F238E27FC236}">
                <a16:creationId xmlns:a16="http://schemas.microsoft.com/office/drawing/2014/main" id="{9DAD9B44-CE9D-DF4B-BB07-C742C059921A}"/>
              </a:ext>
            </a:extLst>
          </p:cNvPr>
          <p:cNvSpPr/>
          <p:nvPr/>
        </p:nvSpPr>
        <p:spPr>
          <a:xfrm>
            <a:off x="2807739" y="4238994"/>
            <a:ext cx="2062976" cy="125898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Notice </a:t>
            </a:r>
          </a:p>
          <a:p>
            <a:pPr algn="ctr"/>
            <a:r>
              <a:rPr lang="en-GB" sz="1600" dirty="0">
                <a:solidFill>
                  <a:schemeClr val="bg1"/>
                </a:solidFill>
                <a:latin typeface="Century Gothic" panose="020B0502020202020204" pitchFamily="34" charset="0"/>
              </a:rPr>
              <a:t>be aware </a:t>
            </a:r>
            <a:br>
              <a:rPr lang="en-GB" sz="1600" dirty="0">
                <a:solidFill>
                  <a:schemeClr val="bg1"/>
                </a:solidFill>
                <a:latin typeface="Century Gothic" panose="020B0502020202020204" pitchFamily="34" charset="0"/>
              </a:rPr>
            </a:br>
            <a:r>
              <a:rPr lang="en-GB" sz="1600" dirty="0">
                <a:solidFill>
                  <a:schemeClr val="bg1"/>
                </a:solidFill>
                <a:latin typeface="Century Gothic" panose="020B0502020202020204" pitchFamily="34" charset="0"/>
              </a:rPr>
              <a:t>of moments </a:t>
            </a:r>
            <a:br>
              <a:rPr lang="en-GB" sz="1600" dirty="0">
                <a:solidFill>
                  <a:schemeClr val="bg1"/>
                </a:solidFill>
                <a:latin typeface="Century Gothic" panose="020B0502020202020204" pitchFamily="34" charset="0"/>
              </a:rPr>
            </a:br>
            <a:r>
              <a:rPr lang="en-GB" sz="1600" dirty="0">
                <a:solidFill>
                  <a:schemeClr val="bg1"/>
                </a:solidFill>
                <a:latin typeface="Century Gothic" panose="020B0502020202020204" pitchFamily="34" charset="0"/>
              </a:rPr>
              <a:t>and details.</a:t>
            </a:r>
          </a:p>
        </p:txBody>
      </p:sp>
      <p:sp>
        <p:nvSpPr>
          <p:cNvPr id="20" name="Rounded Rectangle 19">
            <a:extLst>
              <a:ext uri="{FF2B5EF4-FFF2-40B4-BE49-F238E27FC236}">
                <a16:creationId xmlns:a16="http://schemas.microsoft.com/office/drawing/2014/main" id="{45E53AFF-338E-C74F-804C-9B5E58CD20E8}"/>
              </a:ext>
            </a:extLst>
          </p:cNvPr>
          <p:cNvSpPr/>
          <p:nvPr/>
        </p:nvSpPr>
        <p:spPr>
          <a:xfrm>
            <a:off x="5039987" y="4238994"/>
            <a:ext cx="2062976" cy="125898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Move </a:t>
            </a:r>
          </a:p>
          <a:p>
            <a:pPr algn="ctr"/>
            <a:r>
              <a:rPr lang="en-GB" sz="1600" dirty="0">
                <a:solidFill>
                  <a:schemeClr val="bg1"/>
                </a:solidFill>
                <a:latin typeface="Century Gothic" panose="020B0502020202020204" pitchFamily="34" charset="0"/>
              </a:rPr>
              <a:t>be active.</a:t>
            </a:r>
          </a:p>
        </p:txBody>
      </p:sp>
      <p:sp>
        <p:nvSpPr>
          <p:cNvPr id="31" name="Rounded Rectangle 30">
            <a:extLst>
              <a:ext uri="{FF2B5EF4-FFF2-40B4-BE49-F238E27FC236}">
                <a16:creationId xmlns:a16="http://schemas.microsoft.com/office/drawing/2014/main" id="{041C4529-47D0-B741-8324-B22F7F57C147}"/>
              </a:ext>
            </a:extLst>
          </p:cNvPr>
          <p:cNvSpPr/>
          <p:nvPr/>
        </p:nvSpPr>
        <p:spPr>
          <a:xfrm>
            <a:off x="7272235" y="4238994"/>
            <a:ext cx="2062976" cy="125898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Discover </a:t>
            </a:r>
          </a:p>
          <a:p>
            <a:pPr algn="ctr"/>
            <a:r>
              <a:rPr lang="en-GB" sz="1600" dirty="0">
                <a:solidFill>
                  <a:schemeClr val="bg1"/>
                </a:solidFill>
                <a:latin typeface="Century Gothic" panose="020B0502020202020204" pitchFamily="34" charset="0"/>
              </a:rPr>
              <a:t>try new things and keep learning.</a:t>
            </a:r>
          </a:p>
        </p:txBody>
      </p:sp>
      <p:sp>
        <p:nvSpPr>
          <p:cNvPr id="32" name="Rounded Rectangle 31">
            <a:extLst>
              <a:ext uri="{FF2B5EF4-FFF2-40B4-BE49-F238E27FC236}">
                <a16:creationId xmlns:a16="http://schemas.microsoft.com/office/drawing/2014/main" id="{5098F09D-3AEE-2949-93A9-FDACC65237D0}"/>
              </a:ext>
            </a:extLst>
          </p:cNvPr>
          <p:cNvSpPr/>
          <p:nvPr/>
        </p:nvSpPr>
        <p:spPr>
          <a:xfrm>
            <a:off x="9504483" y="4238994"/>
            <a:ext cx="2062976" cy="125898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Give </a:t>
            </a:r>
          </a:p>
          <a:p>
            <a:pPr algn="ctr"/>
            <a:r>
              <a:rPr lang="en-GB" sz="1600" dirty="0">
                <a:solidFill>
                  <a:schemeClr val="bg1"/>
                </a:solidFill>
                <a:latin typeface="Century Gothic" panose="020B0502020202020204" pitchFamily="34" charset="0"/>
              </a:rPr>
              <a:t>be kind and </a:t>
            </a:r>
          </a:p>
          <a:p>
            <a:pPr algn="ctr"/>
            <a:r>
              <a:rPr lang="en-GB" sz="1600" dirty="0">
                <a:solidFill>
                  <a:schemeClr val="bg1"/>
                </a:solidFill>
                <a:latin typeface="Century Gothic" panose="020B0502020202020204" pitchFamily="34" charset="0"/>
              </a:rPr>
              <a:t>help others.</a:t>
            </a:r>
          </a:p>
        </p:txBody>
      </p:sp>
      <p:pic>
        <p:nvPicPr>
          <p:cNvPr id="8" name="Picture 7" descr="A close up of a sign&#10;&#10;Description automatically generated">
            <a:extLst>
              <a:ext uri="{FF2B5EF4-FFF2-40B4-BE49-F238E27FC236}">
                <a16:creationId xmlns:a16="http://schemas.microsoft.com/office/drawing/2014/main" id="{CE3CEDEA-5EC7-044A-9707-F5A214B00A27}"/>
              </a:ext>
            </a:extLst>
          </p:cNvPr>
          <p:cNvPicPr>
            <a:picLocks noChangeAspect="1"/>
          </p:cNvPicPr>
          <p:nvPr/>
        </p:nvPicPr>
        <p:blipFill>
          <a:blip r:embed="rId3"/>
          <a:stretch>
            <a:fillRect/>
          </a:stretch>
        </p:blipFill>
        <p:spPr>
          <a:xfrm>
            <a:off x="5239212" y="2241163"/>
            <a:ext cx="1621526" cy="1597050"/>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6516C6B2-A479-A748-AB28-AC56B6E6BD96}"/>
              </a:ext>
            </a:extLst>
          </p:cNvPr>
          <p:cNvPicPr>
            <a:picLocks noChangeAspect="1"/>
          </p:cNvPicPr>
          <p:nvPr/>
        </p:nvPicPr>
        <p:blipFill>
          <a:blip r:embed="rId4"/>
          <a:stretch>
            <a:fillRect/>
          </a:stretch>
        </p:blipFill>
        <p:spPr>
          <a:xfrm>
            <a:off x="7405203" y="2218013"/>
            <a:ext cx="1645015" cy="1620185"/>
          </a:xfrm>
          <a:prstGeom prst="rect">
            <a:avLst/>
          </a:prstGeom>
        </p:spPr>
      </p:pic>
      <p:pic>
        <p:nvPicPr>
          <p:cNvPr id="14" name="Picture 13" descr="A close up of a logo&#10;&#10;Description automatically generated">
            <a:extLst>
              <a:ext uri="{FF2B5EF4-FFF2-40B4-BE49-F238E27FC236}">
                <a16:creationId xmlns:a16="http://schemas.microsoft.com/office/drawing/2014/main" id="{CF1B6101-51FC-8842-B4AB-5A53B118084E}"/>
              </a:ext>
            </a:extLst>
          </p:cNvPr>
          <p:cNvPicPr>
            <a:picLocks noChangeAspect="1"/>
          </p:cNvPicPr>
          <p:nvPr/>
        </p:nvPicPr>
        <p:blipFill>
          <a:blip r:embed="rId5"/>
          <a:stretch>
            <a:fillRect/>
          </a:stretch>
        </p:blipFill>
        <p:spPr>
          <a:xfrm>
            <a:off x="9780797" y="2331101"/>
            <a:ext cx="1530194" cy="1507097"/>
          </a:xfrm>
          <a:prstGeom prst="rect">
            <a:avLst/>
          </a:prstGeom>
        </p:spPr>
      </p:pic>
      <p:pic>
        <p:nvPicPr>
          <p:cNvPr id="44" name="Picture 43" descr="A close up of a logo&#10;&#10;Description automatically generated">
            <a:extLst>
              <a:ext uri="{FF2B5EF4-FFF2-40B4-BE49-F238E27FC236}">
                <a16:creationId xmlns:a16="http://schemas.microsoft.com/office/drawing/2014/main" id="{0CCCEB22-D068-DF4D-9E33-7AA073A313F8}"/>
              </a:ext>
            </a:extLst>
          </p:cNvPr>
          <p:cNvPicPr>
            <a:picLocks noChangeAspect="1"/>
          </p:cNvPicPr>
          <p:nvPr/>
        </p:nvPicPr>
        <p:blipFill>
          <a:blip r:embed="rId6"/>
          <a:stretch>
            <a:fillRect/>
          </a:stretch>
        </p:blipFill>
        <p:spPr>
          <a:xfrm>
            <a:off x="898397" y="2319517"/>
            <a:ext cx="1438894" cy="1417175"/>
          </a:xfrm>
          <a:prstGeom prst="rect">
            <a:avLst/>
          </a:prstGeom>
        </p:spPr>
      </p:pic>
      <p:grpSp>
        <p:nvGrpSpPr>
          <p:cNvPr id="4" name="Group 3">
            <a:extLst>
              <a:ext uri="{FF2B5EF4-FFF2-40B4-BE49-F238E27FC236}">
                <a16:creationId xmlns:a16="http://schemas.microsoft.com/office/drawing/2014/main" id="{F3DDAA98-4357-2342-B890-73374735AC8A}"/>
              </a:ext>
            </a:extLst>
          </p:cNvPr>
          <p:cNvGrpSpPr/>
          <p:nvPr/>
        </p:nvGrpSpPr>
        <p:grpSpPr>
          <a:xfrm>
            <a:off x="2807739" y="2000303"/>
            <a:ext cx="2078773" cy="2078773"/>
            <a:chOff x="2794312" y="2000303"/>
            <a:chExt cx="2078773" cy="2078773"/>
          </a:xfrm>
        </p:grpSpPr>
        <p:sp>
          <p:nvSpPr>
            <p:cNvPr id="45" name="Oval 44">
              <a:extLst>
                <a:ext uri="{FF2B5EF4-FFF2-40B4-BE49-F238E27FC236}">
                  <a16:creationId xmlns:a16="http://schemas.microsoft.com/office/drawing/2014/main" id="{36067AAE-047D-1842-B111-D3D035B0DA1A}"/>
                </a:ext>
              </a:extLst>
            </p:cNvPr>
            <p:cNvSpPr/>
            <p:nvPr/>
          </p:nvSpPr>
          <p:spPr>
            <a:xfrm>
              <a:off x="2794312"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sign&#10;&#10;Description automatically generated">
              <a:extLst>
                <a:ext uri="{FF2B5EF4-FFF2-40B4-BE49-F238E27FC236}">
                  <a16:creationId xmlns:a16="http://schemas.microsoft.com/office/drawing/2014/main" id="{D4D79616-9B4B-3648-9502-FD1534690E17}"/>
                </a:ext>
              </a:extLst>
            </p:cNvPr>
            <p:cNvPicPr>
              <a:picLocks noChangeAspect="1"/>
            </p:cNvPicPr>
            <p:nvPr/>
          </p:nvPicPr>
          <p:blipFill>
            <a:blip r:embed="rId7"/>
            <a:stretch>
              <a:fillRect/>
            </a:stretch>
          </p:blipFill>
          <p:spPr>
            <a:xfrm>
              <a:off x="2988459" y="2218013"/>
              <a:ext cx="1621526" cy="1597050"/>
            </a:xfrm>
            <a:prstGeom prst="rect">
              <a:avLst/>
            </a:prstGeom>
          </p:spPr>
        </p:pic>
      </p:grpSp>
    </p:spTree>
    <p:extLst>
      <p:ext uri="{BB962C8B-B14F-4D97-AF65-F5344CB8AC3E}">
        <p14:creationId xmlns:p14="http://schemas.microsoft.com/office/powerpoint/2010/main" val="310808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91571E20-3D04-B24D-814C-33E3F2BDADC7}"/>
              </a:ext>
            </a:extLst>
          </p:cNvPr>
          <p:cNvSpPr txBox="1"/>
          <p:nvPr/>
        </p:nvSpPr>
        <p:spPr>
          <a:xfrm>
            <a:off x="1" y="1037063"/>
            <a:ext cx="12192000" cy="523220"/>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OUR HAPPINESS ACTIONS – EXAMPLES </a:t>
            </a:r>
          </a:p>
        </p:txBody>
      </p:sp>
      <p:sp>
        <p:nvSpPr>
          <p:cNvPr id="16" name="Rounded Rectangle 15">
            <a:extLst>
              <a:ext uri="{FF2B5EF4-FFF2-40B4-BE49-F238E27FC236}">
                <a16:creationId xmlns:a16="http://schemas.microsoft.com/office/drawing/2014/main" id="{E004C641-24EA-2C4D-95D6-6C7AE9AD01BF}"/>
              </a:ext>
            </a:extLst>
          </p:cNvPr>
          <p:cNvSpPr/>
          <p:nvPr/>
        </p:nvSpPr>
        <p:spPr>
          <a:xfrm>
            <a:off x="586356" y="4238994"/>
            <a:ext cx="2062976"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Connect</a:t>
            </a:r>
          </a:p>
        </p:txBody>
      </p:sp>
      <p:sp>
        <p:nvSpPr>
          <p:cNvPr id="18" name="Rounded Rectangle 17">
            <a:extLst>
              <a:ext uri="{FF2B5EF4-FFF2-40B4-BE49-F238E27FC236}">
                <a16:creationId xmlns:a16="http://schemas.microsoft.com/office/drawing/2014/main" id="{9DAD9B44-CE9D-DF4B-BB07-C742C059921A}"/>
              </a:ext>
            </a:extLst>
          </p:cNvPr>
          <p:cNvSpPr/>
          <p:nvPr/>
        </p:nvSpPr>
        <p:spPr>
          <a:xfrm>
            <a:off x="2807739" y="4238994"/>
            <a:ext cx="2062976"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Notice</a:t>
            </a:r>
          </a:p>
        </p:txBody>
      </p:sp>
      <p:sp>
        <p:nvSpPr>
          <p:cNvPr id="20" name="Rounded Rectangle 19">
            <a:extLst>
              <a:ext uri="{FF2B5EF4-FFF2-40B4-BE49-F238E27FC236}">
                <a16:creationId xmlns:a16="http://schemas.microsoft.com/office/drawing/2014/main" id="{45E53AFF-338E-C74F-804C-9B5E58CD20E8}"/>
              </a:ext>
            </a:extLst>
          </p:cNvPr>
          <p:cNvSpPr/>
          <p:nvPr/>
        </p:nvSpPr>
        <p:spPr>
          <a:xfrm>
            <a:off x="5039987" y="4238994"/>
            <a:ext cx="2062976"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Move</a:t>
            </a:r>
          </a:p>
        </p:txBody>
      </p:sp>
      <p:sp>
        <p:nvSpPr>
          <p:cNvPr id="31" name="Rounded Rectangle 30">
            <a:extLst>
              <a:ext uri="{FF2B5EF4-FFF2-40B4-BE49-F238E27FC236}">
                <a16:creationId xmlns:a16="http://schemas.microsoft.com/office/drawing/2014/main" id="{041C4529-47D0-B741-8324-B22F7F57C147}"/>
              </a:ext>
            </a:extLst>
          </p:cNvPr>
          <p:cNvSpPr/>
          <p:nvPr/>
        </p:nvSpPr>
        <p:spPr>
          <a:xfrm>
            <a:off x="7272235" y="4238994"/>
            <a:ext cx="2062976"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Discover</a:t>
            </a:r>
          </a:p>
        </p:txBody>
      </p:sp>
      <p:sp>
        <p:nvSpPr>
          <p:cNvPr id="32" name="Rounded Rectangle 31">
            <a:extLst>
              <a:ext uri="{FF2B5EF4-FFF2-40B4-BE49-F238E27FC236}">
                <a16:creationId xmlns:a16="http://schemas.microsoft.com/office/drawing/2014/main" id="{5098F09D-3AEE-2949-93A9-FDACC65237D0}"/>
              </a:ext>
            </a:extLst>
          </p:cNvPr>
          <p:cNvSpPr/>
          <p:nvPr/>
        </p:nvSpPr>
        <p:spPr>
          <a:xfrm>
            <a:off x="9504483" y="4238994"/>
            <a:ext cx="2062976"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Give</a:t>
            </a:r>
          </a:p>
        </p:txBody>
      </p:sp>
      <p:grpSp>
        <p:nvGrpSpPr>
          <p:cNvPr id="5" name="Group 4">
            <a:extLst>
              <a:ext uri="{FF2B5EF4-FFF2-40B4-BE49-F238E27FC236}">
                <a16:creationId xmlns:a16="http://schemas.microsoft.com/office/drawing/2014/main" id="{88AC70F2-D303-7943-B177-979871AD8AD6}"/>
              </a:ext>
            </a:extLst>
          </p:cNvPr>
          <p:cNvGrpSpPr/>
          <p:nvPr/>
        </p:nvGrpSpPr>
        <p:grpSpPr>
          <a:xfrm>
            <a:off x="7241818" y="2000303"/>
            <a:ext cx="2078773" cy="2078773"/>
            <a:chOff x="7241818" y="2000303"/>
            <a:chExt cx="2078773" cy="2078773"/>
          </a:xfrm>
        </p:grpSpPr>
        <p:sp>
          <p:nvSpPr>
            <p:cNvPr id="48" name="Oval 47">
              <a:extLst>
                <a:ext uri="{FF2B5EF4-FFF2-40B4-BE49-F238E27FC236}">
                  <a16:creationId xmlns:a16="http://schemas.microsoft.com/office/drawing/2014/main" id="{91043B88-CDCF-8841-974B-54741D527E10}"/>
                </a:ext>
              </a:extLst>
            </p:cNvPr>
            <p:cNvSpPr/>
            <p:nvPr/>
          </p:nvSpPr>
          <p:spPr>
            <a:xfrm>
              <a:off x="7241818"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clock&#10;&#10;Description automatically generated">
              <a:extLst>
                <a:ext uri="{FF2B5EF4-FFF2-40B4-BE49-F238E27FC236}">
                  <a16:creationId xmlns:a16="http://schemas.microsoft.com/office/drawing/2014/main" id="{6516C6B2-A479-A748-AB28-AC56B6E6BD96}"/>
                </a:ext>
              </a:extLst>
            </p:cNvPr>
            <p:cNvPicPr>
              <a:picLocks noChangeAspect="1"/>
            </p:cNvPicPr>
            <p:nvPr/>
          </p:nvPicPr>
          <p:blipFill>
            <a:blip r:embed="rId3"/>
            <a:stretch>
              <a:fillRect/>
            </a:stretch>
          </p:blipFill>
          <p:spPr>
            <a:xfrm>
              <a:off x="7405203" y="2218013"/>
              <a:ext cx="1645015" cy="1620185"/>
            </a:xfrm>
            <a:prstGeom prst="rect">
              <a:avLst/>
            </a:prstGeom>
          </p:spPr>
        </p:pic>
      </p:grpSp>
      <p:grpSp>
        <p:nvGrpSpPr>
          <p:cNvPr id="7" name="Group 6">
            <a:extLst>
              <a:ext uri="{FF2B5EF4-FFF2-40B4-BE49-F238E27FC236}">
                <a16:creationId xmlns:a16="http://schemas.microsoft.com/office/drawing/2014/main" id="{7DF50596-29DB-D441-AC87-84F4748AEE69}"/>
              </a:ext>
            </a:extLst>
          </p:cNvPr>
          <p:cNvGrpSpPr/>
          <p:nvPr/>
        </p:nvGrpSpPr>
        <p:grpSpPr>
          <a:xfrm>
            <a:off x="9465571" y="2000303"/>
            <a:ext cx="2078773" cy="2078773"/>
            <a:chOff x="9465571" y="2000303"/>
            <a:chExt cx="2078773" cy="2078773"/>
          </a:xfrm>
        </p:grpSpPr>
        <p:sp>
          <p:nvSpPr>
            <p:cNvPr id="49" name="Oval 48">
              <a:extLst>
                <a:ext uri="{FF2B5EF4-FFF2-40B4-BE49-F238E27FC236}">
                  <a16:creationId xmlns:a16="http://schemas.microsoft.com/office/drawing/2014/main" id="{F0BFE570-5FFC-1B43-BA4D-27311ED468B5}"/>
                </a:ext>
              </a:extLst>
            </p:cNvPr>
            <p:cNvSpPr/>
            <p:nvPr/>
          </p:nvSpPr>
          <p:spPr>
            <a:xfrm>
              <a:off x="9465571"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close up of a logo&#10;&#10;Description automatically generated">
              <a:extLst>
                <a:ext uri="{FF2B5EF4-FFF2-40B4-BE49-F238E27FC236}">
                  <a16:creationId xmlns:a16="http://schemas.microsoft.com/office/drawing/2014/main" id="{CF1B6101-51FC-8842-B4AB-5A53B118084E}"/>
                </a:ext>
              </a:extLst>
            </p:cNvPr>
            <p:cNvPicPr>
              <a:picLocks noChangeAspect="1"/>
            </p:cNvPicPr>
            <p:nvPr/>
          </p:nvPicPr>
          <p:blipFill>
            <a:blip r:embed="rId4"/>
            <a:stretch>
              <a:fillRect/>
            </a:stretch>
          </p:blipFill>
          <p:spPr>
            <a:xfrm>
              <a:off x="9739860" y="2331101"/>
              <a:ext cx="1530194" cy="1507097"/>
            </a:xfrm>
            <a:prstGeom prst="rect">
              <a:avLst/>
            </a:prstGeom>
          </p:spPr>
        </p:pic>
      </p:grpSp>
      <p:grpSp>
        <p:nvGrpSpPr>
          <p:cNvPr id="2" name="Group 1">
            <a:extLst>
              <a:ext uri="{FF2B5EF4-FFF2-40B4-BE49-F238E27FC236}">
                <a16:creationId xmlns:a16="http://schemas.microsoft.com/office/drawing/2014/main" id="{055B7BA1-F810-4F4B-BA36-AAAA1CBFA97E}"/>
              </a:ext>
            </a:extLst>
          </p:cNvPr>
          <p:cNvGrpSpPr/>
          <p:nvPr/>
        </p:nvGrpSpPr>
        <p:grpSpPr>
          <a:xfrm>
            <a:off x="586356" y="2000303"/>
            <a:ext cx="2078773" cy="2078773"/>
            <a:chOff x="586356" y="2000303"/>
            <a:chExt cx="2078773" cy="2078773"/>
          </a:xfrm>
        </p:grpSpPr>
        <p:sp>
          <p:nvSpPr>
            <p:cNvPr id="15" name="Oval 14">
              <a:extLst>
                <a:ext uri="{FF2B5EF4-FFF2-40B4-BE49-F238E27FC236}">
                  <a16:creationId xmlns:a16="http://schemas.microsoft.com/office/drawing/2014/main" id="{E2DE8921-BE47-D046-B02E-70CB25C884BD}"/>
                </a:ext>
              </a:extLst>
            </p:cNvPr>
            <p:cNvSpPr/>
            <p:nvPr/>
          </p:nvSpPr>
          <p:spPr>
            <a:xfrm>
              <a:off x="586356"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A close up of a logo&#10;&#10;Description automatically generated">
              <a:extLst>
                <a:ext uri="{FF2B5EF4-FFF2-40B4-BE49-F238E27FC236}">
                  <a16:creationId xmlns:a16="http://schemas.microsoft.com/office/drawing/2014/main" id="{0CCCEB22-D068-DF4D-9E33-7AA073A313F8}"/>
                </a:ext>
              </a:extLst>
            </p:cNvPr>
            <p:cNvPicPr>
              <a:picLocks noChangeAspect="1"/>
            </p:cNvPicPr>
            <p:nvPr/>
          </p:nvPicPr>
          <p:blipFill>
            <a:blip r:embed="rId5"/>
            <a:stretch>
              <a:fillRect/>
            </a:stretch>
          </p:blipFill>
          <p:spPr>
            <a:xfrm>
              <a:off x="898397" y="2319517"/>
              <a:ext cx="1438894" cy="1417175"/>
            </a:xfrm>
            <a:prstGeom prst="rect">
              <a:avLst/>
            </a:prstGeom>
          </p:spPr>
        </p:pic>
      </p:grpSp>
      <p:sp>
        <p:nvSpPr>
          <p:cNvPr id="19" name="Rectangle 18">
            <a:extLst>
              <a:ext uri="{FF2B5EF4-FFF2-40B4-BE49-F238E27FC236}">
                <a16:creationId xmlns:a16="http://schemas.microsoft.com/office/drawing/2014/main" id="{F84CB864-4E89-7549-BDC7-057EFB813081}"/>
              </a:ext>
            </a:extLst>
          </p:cNvPr>
          <p:cNvSpPr/>
          <p:nvPr/>
        </p:nvSpPr>
        <p:spPr>
          <a:xfrm>
            <a:off x="570559" y="4834557"/>
            <a:ext cx="2078773" cy="584775"/>
          </a:xfrm>
          <a:prstGeom prst="rect">
            <a:avLst/>
          </a:prstGeom>
        </p:spPr>
        <p:txBody>
          <a:bodyPr wrap="square">
            <a:spAutoFit/>
          </a:bodyPr>
          <a:lstStyle/>
          <a:p>
            <a:pPr algn="ctr">
              <a:spcAft>
                <a:spcPts val="1200"/>
              </a:spcAft>
            </a:pPr>
            <a:r>
              <a:rPr lang="en-GB" sz="1600" dirty="0">
                <a:solidFill>
                  <a:srgbClr val="103A5D"/>
                </a:solidFill>
                <a:latin typeface="Century Gothic" panose="020B0502020202020204" pitchFamily="34" charset="0"/>
              </a:rPr>
              <a:t>I walk in the park with my family.</a:t>
            </a:r>
            <a:endParaRPr lang="en-GB" sz="1600" dirty="0">
              <a:solidFill>
                <a:srgbClr val="103A5D"/>
              </a:solidFill>
              <a:effectLst/>
              <a:latin typeface="Century Gothic" panose="020B0502020202020204" pitchFamily="34" charset="0"/>
            </a:endParaRPr>
          </a:p>
        </p:txBody>
      </p:sp>
      <p:sp>
        <p:nvSpPr>
          <p:cNvPr id="21" name="Rectangle 20">
            <a:extLst>
              <a:ext uri="{FF2B5EF4-FFF2-40B4-BE49-F238E27FC236}">
                <a16:creationId xmlns:a16="http://schemas.microsoft.com/office/drawing/2014/main" id="{104F058C-86B7-8849-B91B-9019634B4ED1}"/>
              </a:ext>
            </a:extLst>
          </p:cNvPr>
          <p:cNvSpPr/>
          <p:nvPr/>
        </p:nvSpPr>
        <p:spPr>
          <a:xfrm>
            <a:off x="2807737" y="4834557"/>
            <a:ext cx="2062977" cy="584775"/>
          </a:xfrm>
          <a:prstGeom prst="rect">
            <a:avLst/>
          </a:prstGeom>
        </p:spPr>
        <p:txBody>
          <a:bodyPr wrap="square">
            <a:spAutoFit/>
          </a:bodyPr>
          <a:lstStyle/>
          <a:p>
            <a:pPr algn="ctr">
              <a:spcAft>
                <a:spcPts val="1200"/>
              </a:spcAft>
            </a:pPr>
            <a:r>
              <a:rPr lang="en-GB" sz="1600" dirty="0">
                <a:solidFill>
                  <a:srgbClr val="103A5D"/>
                </a:solidFill>
                <a:latin typeface="Century Gothic" panose="020B0502020202020204" pitchFamily="34" charset="0"/>
              </a:rPr>
              <a:t>I pay attention to birds singing.</a:t>
            </a:r>
            <a:endParaRPr lang="en-GB" sz="1600" dirty="0">
              <a:solidFill>
                <a:srgbClr val="103A5D"/>
              </a:solidFill>
              <a:effectLst/>
              <a:latin typeface="Century Gothic" panose="020B0502020202020204" pitchFamily="34" charset="0"/>
            </a:endParaRPr>
          </a:p>
        </p:txBody>
      </p:sp>
      <p:sp>
        <p:nvSpPr>
          <p:cNvPr id="22" name="Rectangle 21">
            <a:extLst>
              <a:ext uri="{FF2B5EF4-FFF2-40B4-BE49-F238E27FC236}">
                <a16:creationId xmlns:a16="http://schemas.microsoft.com/office/drawing/2014/main" id="{9B5CE3E3-367E-F14C-98B5-03AF2A2BA211}"/>
              </a:ext>
            </a:extLst>
          </p:cNvPr>
          <p:cNvSpPr/>
          <p:nvPr/>
        </p:nvSpPr>
        <p:spPr>
          <a:xfrm>
            <a:off x="5029119" y="4834557"/>
            <a:ext cx="2078773" cy="584775"/>
          </a:xfrm>
          <a:prstGeom prst="rect">
            <a:avLst/>
          </a:prstGeom>
        </p:spPr>
        <p:txBody>
          <a:bodyPr wrap="square">
            <a:spAutoFit/>
          </a:bodyPr>
          <a:lstStyle/>
          <a:p>
            <a:pPr algn="ctr">
              <a:spcAft>
                <a:spcPts val="1200"/>
              </a:spcAft>
            </a:pPr>
            <a:r>
              <a:rPr lang="en-GB" sz="1600" dirty="0">
                <a:solidFill>
                  <a:srgbClr val="103A5D"/>
                </a:solidFill>
                <a:latin typeface="Century Gothic" panose="020B0502020202020204" pitchFamily="34" charset="0"/>
              </a:rPr>
              <a:t>I play in the garden.</a:t>
            </a:r>
            <a:endParaRPr lang="en-GB" sz="1600" dirty="0">
              <a:solidFill>
                <a:srgbClr val="103A5D"/>
              </a:solidFill>
              <a:effectLst/>
              <a:latin typeface="Century Gothic" panose="020B0502020202020204" pitchFamily="34" charset="0"/>
            </a:endParaRPr>
          </a:p>
        </p:txBody>
      </p:sp>
      <p:sp>
        <p:nvSpPr>
          <p:cNvPr id="23" name="Rectangle 22">
            <a:extLst>
              <a:ext uri="{FF2B5EF4-FFF2-40B4-BE49-F238E27FC236}">
                <a16:creationId xmlns:a16="http://schemas.microsoft.com/office/drawing/2014/main" id="{BB06C391-67C8-A148-9387-97BD5A2BC8AF}"/>
              </a:ext>
            </a:extLst>
          </p:cNvPr>
          <p:cNvSpPr/>
          <p:nvPr/>
        </p:nvSpPr>
        <p:spPr>
          <a:xfrm>
            <a:off x="7272235" y="4834557"/>
            <a:ext cx="2062977" cy="830997"/>
          </a:xfrm>
          <a:prstGeom prst="rect">
            <a:avLst/>
          </a:prstGeom>
        </p:spPr>
        <p:txBody>
          <a:bodyPr wrap="square">
            <a:spAutoFit/>
          </a:bodyPr>
          <a:lstStyle/>
          <a:p>
            <a:pPr algn="ctr">
              <a:spcAft>
                <a:spcPts val="1200"/>
              </a:spcAft>
            </a:pPr>
            <a:r>
              <a:rPr lang="en-GB" sz="1600" dirty="0">
                <a:solidFill>
                  <a:srgbClr val="103A5D"/>
                </a:solidFill>
                <a:latin typeface="Century Gothic" panose="020B0502020202020204" pitchFamily="34" charset="0"/>
              </a:rPr>
              <a:t>I learn to say </a:t>
            </a:r>
            <a:br>
              <a:rPr lang="en-GB" sz="1600" dirty="0">
                <a:solidFill>
                  <a:srgbClr val="103A5D"/>
                </a:solidFill>
                <a:latin typeface="Century Gothic" panose="020B0502020202020204" pitchFamily="34" charset="0"/>
              </a:rPr>
            </a:br>
            <a:r>
              <a:rPr lang="en-GB" sz="1600" dirty="0">
                <a:solidFill>
                  <a:srgbClr val="103A5D"/>
                </a:solidFill>
                <a:latin typeface="Century Gothic" panose="020B0502020202020204" pitchFamily="34" charset="0"/>
              </a:rPr>
              <a:t>and spell new words in a story.</a:t>
            </a:r>
            <a:endParaRPr lang="en-GB" sz="1600" dirty="0">
              <a:solidFill>
                <a:srgbClr val="103A5D"/>
              </a:solidFill>
              <a:effectLst/>
              <a:latin typeface="Century Gothic" panose="020B0502020202020204" pitchFamily="34" charset="0"/>
            </a:endParaRPr>
          </a:p>
        </p:txBody>
      </p:sp>
      <p:sp>
        <p:nvSpPr>
          <p:cNvPr id="24" name="Rectangle 23">
            <a:extLst>
              <a:ext uri="{FF2B5EF4-FFF2-40B4-BE49-F238E27FC236}">
                <a16:creationId xmlns:a16="http://schemas.microsoft.com/office/drawing/2014/main" id="{86F15F2E-B768-E744-8967-91F5B1CA26A9}"/>
              </a:ext>
            </a:extLst>
          </p:cNvPr>
          <p:cNvSpPr/>
          <p:nvPr/>
        </p:nvSpPr>
        <p:spPr>
          <a:xfrm>
            <a:off x="9488686" y="4834557"/>
            <a:ext cx="2078773" cy="584775"/>
          </a:xfrm>
          <a:prstGeom prst="rect">
            <a:avLst/>
          </a:prstGeom>
        </p:spPr>
        <p:txBody>
          <a:bodyPr wrap="square">
            <a:spAutoFit/>
          </a:bodyPr>
          <a:lstStyle/>
          <a:p>
            <a:pPr algn="ctr">
              <a:spcAft>
                <a:spcPts val="1200"/>
              </a:spcAft>
            </a:pPr>
            <a:r>
              <a:rPr lang="en-GB" sz="1600" dirty="0">
                <a:solidFill>
                  <a:srgbClr val="103A5D"/>
                </a:solidFill>
                <a:latin typeface="Century Gothic" panose="020B0502020202020204" pitchFamily="34" charset="0"/>
              </a:rPr>
              <a:t>I say please </a:t>
            </a:r>
            <a:br>
              <a:rPr lang="en-GB" sz="1600" dirty="0">
                <a:solidFill>
                  <a:srgbClr val="103A5D"/>
                </a:solidFill>
                <a:latin typeface="Century Gothic" panose="020B0502020202020204" pitchFamily="34" charset="0"/>
              </a:rPr>
            </a:br>
            <a:r>
              <a:rPr lang="en-GB" sz="1600" dirty="0">
                <a:solidFill>
                  <a:srgbClr val="103A5D"/>
                </a:solidFill>
                <a:latin typeface="Century Gothic" panose="020B0502020202020204" pitchFamily="34" charset="0"/>
              </a:rPr>
              <a:t>and thank you.</a:t>
            </a:r>
            <a:endParaRPr lang="en-GB" sz="1600" dirty="0">
              <a:solidFill>
                <a:srgbClr val="103A5D"/>
              </a:solidFill>
              <a:effectLst/>
              <a:latin typeface="Century Gothic" panose="020B0502020202020204" pitchFamily="34" charset="0"/>
            </a:endParaRPr>
          </a:p>
        </p:txBody>
      </p:sp>
      <p:grpSp>
        <p:nvGrpSpPr>
          <p:cNvPr id="27" name="Group 26">
            <a:extLst>
              <a:ext uri="{FF2B5EF4-FFF2-40B4-BE49-F238E27FC236}">
                <a16:creationId xmlns:a16="http://schemas.microsoft.com/office/drawing/2014/main" id="{26B4BDBD-339F-C748-805C-FF9AEDD93B9D}"/>
              </a:ext>
            </a:extLst>
          </p:cNvPr>
          <p:cNvGrpSpPr/>
          <p:nvPr/>
        </p:nvGrpSpPr>
        <p:grpSpPr>
          <a:xfrm>
            <a:off x="2794312" y="2000303"/>
            <a:ext cx="2078773" cy="2078773"/>
            <a:chOff x="2794312" y="2000303"/>
            <a:chExt cx="2078773" cy="2078773"/>
          </a:xfrm>
        </p:grpSpPr>
        <p:sp>
          <p:nvSpPr>
            <p:cNvPr id="28" name="Oval 27">
              <a:extLst>
                <a:ext uri="{FF2B5EF4-FFF2-40B4-BE49-F238E27FC236}">
                  <a16:creationId xmlns:a16="http://schemas.microsoft.com/office/drawing/2014/main" id="{2CCB4083-F834-7F49-89CD-653B8A3E9E90}"/>
                </a:ext>
              </a:extLst>
            </p:cNvPr>
            <p:cNvSpPr/>
            <p:nvPr/>
          </p:nvSpPr>
          <p:spPr>
            <a:xfrm>
              <a:off x="2794312"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4B0257B-EFB0-F24E-BC1C-A650C79CEDF3}"/>
                </a:ext>
              </a:extLst>
            </p:cNvPr>
            <p:cNvPicPr>
              <a:picLocks noChangeAspect="1"/>
            </p:cNvPicPr>
            <p:nvPr/>
          </p:nvPicPr>
          <p:blipFill>
            <a:blip r:embed="rId6"/>
            <a:stretch>
              <a:fillRect/>
            </a:stretch>
          </p:blipFill>
          <p:spPr>
            <a:xfrm>
              <a:off x="2988459" y="2218013"/>
              <a:ext cx="1621526" cy="1597050"/>
            </a:xfrm>
            <a:prstGeom prst="rect">
              <a:avLst/>
            </a:prstGeom>
          </p:spPr>
        </p:pic>
      </p:grpSp>
      <p:grpSp>
        <p:nvGrpSpPr>
          <p:cNvPr id="3" name="Group 2">
            <a:extLst>
              <a:ext uri="{FF2B5EF4-FFF2-40B4-BE49-F238E27FC236}">
                <a16:creationId xmlns:a16="http://schemas.microsoft.com/office/drawing/2014/main" id="{4B65D6D0-9354-4F4C-83C2-E0B1305E49FF}"/>
              </a:ext>
            </a:extLst>
          </p:cNvPr>
          <p:cNvGrpSpPr/>
          <p:nvPr/>
        </p:nvGrpSpPr>
        <p:grpSpPr>
          <a:xfrm>
            <a:off x="5018065" y="2000303"/>
            <a:ext cx="2078773" cy="2078773"/>
            <a:chOff x="5018065" y="2000303"/>
            <a:chExt cx="2078773" cy="2078773"/>
          </a:xfrm>
        </p:grpSpPr>
        <p:sp>
          <p:nvSpPr>
            <p:cNvPr id="47" name="Oval 46">
              <a:extLst>
                <a:ext uri="{FF2B5EF4-FFF2-40B4-BE49-F238E27FC236}">
                  <a16:creationId xmlns:a16="http://schemas.microsoft.com/office/drawing/2014/main" id="{2B880402-A03B-6C4E-A1F5-4C4D14152A0E}"/>
                </a:ext>
              </a:extLst>
            </p:cNvPr>
            <p:cNvSpPr/>
            <p:nvPr/>
          </p:nvSpPr>
          <p:spPr>
            <a:xfrm>
              <a:off x="5018065"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close up of a sign&#10;&#10;Description automatically generated">
              <a:extLst>
                <a:ext uri="{FF2B5EF4-FFF2-40B4-BE49-F238E27FC236}">
                  <a16:creationId xmlns:a16="http://schemas.microsoft.com/office/drawing/2014/main" id="{81C12F50-80EC-1D48-BAFF-5BD712277199}"/>
                </a:ext>
              </a:extLst>
            </p:cNvPr>
            <p:cNvPicPr>
              <a:picLocks noChangeAspect="1"/>
            </p:cNvPicPr>
            <p:nvPr/>
          </p:nvPicPr>
          <p:blipFill>
            <a:blip r:embed="rId7"/>
            <a:stretch>
              <a:fillRect/>
            </a:stretch>
          </p:blipFill>
          <p:spPr>
            <a:xfrm>
              <a:off x="5239212" y="2241163"/>
              <a:ext cx="1621526" cy="1597050"/>
            </a:xfrm>
            <a:prstGeom prst="rect">
              <a:avLst/>
            </a:prstGeom>
          </p:spPr>
        </p:pic>
      </p:grpSp>
    </p:spTree>
    <p:extLst>
      <p:ext uri="{BB962C8B-B14F-4D97-AF65-F5344CB8AC3E}">
        <p14:creationId xmlns:p14="http://schemas.microsoft.com/office/powerpoint/2010/main" val="74011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91571E20-3D04-B24D-814C-33E3F2BDADC7}"/>
              </a:ext>
            </a:extLst>
          </p:cNvPr>
          <p:cNvSpPr txBox="1"/>
          <p:nvPr/>
        </p:nvSpPr>
        <p:spPr>
          <a:xfrm>
            <a:off x="-114027" y="1045076"/>
            <a:ext cx="12192000" cy="523220"/>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WHAT MAKES YOU HAPPY?</a:t>
            </a:r>
          </a:p>
        </p:txBody>
      </p:sp>
      <p:grpSp>
        <p:nvGrpSpPr>
          <p:cNvPr id="9" name="Group 8">
            <a:extLst>
              <a:ext uri="{FF2B5EF4-FFF2-40B4-BE49-F238E27FC236}">
                <a16:creationId xmlns:a16="http://schemas.microsoft.com/office/drawing/2014/main" id="{AAAB9F99-7E1A-5547-87E2-A63F5F7622E9}"/>
              </a:ext>
            </a:extLst>
          </p:cNvPr>
          <p:cNvGrpSpPr/>
          <p:nvPr/>
        </p:nvGrpSpPr>
        <p:grpSpPr>
          <a:xfrm>
            <a:off x="8323653" y="4093238"/>
            <a:ext cx="1524868" cy="1524868"/>
            <a:chOff x="7241818" y="2359118"/>
            <a:chExt cx="2078773" cy="2078773"/>
          </a:xfrm>
        </p:grpSpPr>
        <p:sp>
          <p:nvSpPr>
            <p:cNvPr id="48" name="Oval 47">
              <a:extLst>
                <a:ext uri="{FF2B5EF4-FFF2-40B4-BE49-F238E27FC236}">
                  <a16:creationId xmlns:a16="http://schemas.microsoft.com/office/drawing/2014/main" id="{91043B88-CDCF-8841-974B-54741D527E10}"/>
                </a:ext>
              </a:extLst>
            </p:cNvPr>
            <p:cNvSpPr/>
            <p:nvPr/>
          </p:nvSpPr>
          <p:spPr>
            <a:xfrm>
              <a:off x="7241818" y="2359118"/>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clock&#10;&#10;Description automatically generated">
              <a:extLst>
                <a:ext uri="{FF2B5EF4-FFF2-40B4-BE49-F238E27FC236}">
                  <a16:creationId xmlns:a16="http://schemas.microsoft.com/office/drawing/2014/main" id="{6516C6B2-A479-A748-AB28-AC56B6E6BD96}"/>
                </a:ext>
              </a:extLst>
            </p:cNvPr>
            <p:cNvPicPr>
              <a:picLocks noChangeAspect="1"/>
            </p:cNvPicPr>
            <p:nvPr/>
          </p:nvPicPr>
          <p:blipFill>
            <a:blip r:embed="rId3"/>
            <a:stretch>
              <a:fillRect/>
            </a:stretch>
          </p:blipFill>
          <p:spPr>
            <a:xfrm>
              <a:off x="7405203" y="2576828"/>
              <a:ext cx="1645015" cy="1620185"/>
            </a:xfrm>
            <a:prstGeom prst="rect">
              <a:avLst/>
            </a:prstGeom>
          </p:spPr>
        </p:pic>
      </p:grpSp>
      <p:grpSp>
        <p:nvGrpSpPr>
          <p:cNvPr id="8" name="Group 7">
            <a:extLst>
              <a:ext uri="{FF2B5EF4-FFF2-40B4-BE49-F238E27FC236}">
                <a16:creationId xmlns:a16="http://schemas.microsoft.com/office/drawing/2014/main" id="{EF396FAF-0164-6D4E-96D2-0F5D299E9F13}"/>
              </a:ext>
            </a:extLst>
          </p:cNvPr>
          <p:cNvGrpSpPr/>
          <p:nvPr/>
        </p:nvGrpSpPr>
        <p:grpSpPr>
          <a:xfrm>
            <a:off x="8282699" y="1907533"/>
            <a:ext cx="1524868" cy="1524868"/>
            <a:chOff x="9465571" y="2359118"/>
            <a:chExt cx="2078773" cy="2078773"/>
          </a:xfrm>
        </p:grpSpPr>
        <p:sp>
          <p:nvSpPr>
            <p:cNvPr id="49" name="Oval 48">
              <a:extLst>
                <a:ext uri="{FF2B5EF4-FFF2-40B4-BE49-F238E27FC236}">
                  <a16:creationId xmlns:a16="http://schemas.microsoft.com/office/drawing/2014/main" id="{F0BFE570-5FFC-1B43-BA4D-27311ED468B5}"/>
                </a:ext>
              </a:extLst>
            </p:cNvPr>
            <p:cNvSpPr/>
            <p:nvPr/>
          </p:nvSpPr>
          <p:spPr>
            <a:xfrm>
              <a:off x="9465571" y="2359118"/>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close up of a logo&#10;&#10;Description automatically generated">
              <a:extLst>
                <a:ext uri="{FF2B5EF4-FFF2-40B4-BE49-F238E27FC236}">
                  <a16:creationId xmlns:a16="http://schemas.microsoft.com/office/drawing/2014/main" id="{CF1B6101-51FC-8842-B4AB-5A53B118084E}"/>
                </a:ext>
              </a:extLst>
            </p:cNvPr>
            <p:cNvPicPr>
              <a:picLocks noChangeAspect="1"/>
            </p:cNvPicPr>
            <p:nvPr/>
          </p:nvPicPr>
          <p:blipFill>
            <a:blip r:embed="rId4"/>
            <a:stretch>
              <a:fillRect/>
            </a:stretch>
          </p:blipFill>
          <p:spPr>
            <a:xfrm>
              <a:off x="9749934" y="2677421"/>
              <a:ext cx="1530194" cy="1507097"/>
            </a:xfrm>
            <a:prstGeom prst="rect">
              <a:avLst/>
            </a:prstGeom>
          </p:spPr>
        </p:pic>
      </p:grpSp>
      <p:grpSp>
        <p:nvGrpSpPr>
          <p:cNvPr id="3" name="Group 2">
            <a:extLst>
              <a:ext uri="{FF2B5EF4-FFF2-40B4-BE49-F238E27FC236}">
                <a16:creationId xmlns:a16="http://schemas.microsoft.com/office/drawing/2014/main" id="{3C5CC1E1-DD02-A049-887F-A8B862EFEB17}"/>
              </a:ext>
            </a:extLst>
          </p:cNvPr>
          <p:cNvGrpSpPr/>
          <p:nvPr/>
        </p:nvGrpSpPr>
        <p:grpSpPr>
          <a:xfrm>
            <a:off x="666583" y="1829229"/>
            <a:ext cx="1524868" cy="1524868"/>
            <a:chOff x="555569" y="2385395"/>
            <a:chExt cx="2078773" cy="2078773"/>
          </a:xfrm>
        </p:grpSpPr>
        <p:sp>
          <p:nvSpPr>
            <p:cNvPr id="15" name="Oval 14">
              <a:extLst>
                <a:ext uri="{FF2B5EF4-FFF2-40B4-BE49-F238E27FC236}">
                  <a16:creationId xmlns:a16="http://schemas.microsoft.com/office/drawing/2014/main" id="{E2DE8921-BE47-D046-B02E-70CB25C884BD}"/>
                </a:ext>
              </a:extLst>
            </p:cNvPr>
            <p:cNvSpPr/>
            <p:nvPr/>
          </p:nvSpPr>
          <p:spPr>
            <a:xfrm>
              <a:off x="555569" y="2385395"/>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A close up of a logo&#10;&#10;Description automatically generated">
              <a:extLst>
                <a:ext uri="{FF2B5EF4-FFF2-40B4-BE49-F238E27FC236}">
                  <a16:creationId xmlns:a16="http://schemas.microsoft.com/office/drawing/2014/main" id="{0CCCEB22-D068-DF4D-9E33-7AA073A313F8}"/>
                </a:ext>
              </a:extLst>
            </p:cNvPr>
            <p:cNvPicPr>
              <a:picLocks noChangeAspect="1"/>
            </p:cNvPicPr>
            <p:nvPr/>
          </p:nvPicPr>
          <p:blipFill>
            <a:blip r:embed="rId5"/>
            <a:stretch>
              <a:fillRect/>
            </a:stretch>
          </p:blipFill>
          <p:spPr>
            <a:xfrm>
              <a:off x="867610" y="2704609"/>
              <a:ext cx="1438894" cy="1417175"/>
            </a:xfrm>
            <a:prstGeom prst="rect">
              <a:avLst/>
            </a:prstGeom>
          </p:spPr>
        </p:pic>
      </p:grpSp>
      <p:grpSp>
        <p:nvGrpSpPr>
          <p:cNvPr id="25" name="Group 24">
            <a:extLst>
              <a:ext uri="{FF2B5EF4-FFF2-40B4-BE49-F238E27FC236}">
                <a16:creationId xmlns:a16="http://schemas.microsoft.com/office/drawing/2014/main" id="{705334B4-7CED-974E-8B55-A2601DD53B41}"/>
              </a:ext>
            </a:extLst>
          </p:cNvPr>
          <p:cNvGrpSpPr/>
          <p:nvPr/>
        </p:nvGrpSpPr>
        <p:grpSpPr>
          <a:xfrm>
            <a:off x="690871" y="4170334"/>
            <a:ext cx="1524868" cy="1524868"/>
            <a:chOff x="2794312" y="2000303"/>
            <a:chExt cx="2078773" cy="2078773"/>
          </a:xfrm>
        </p:grpSpPr>
        <p:sp>
          <p:nvSpPr>
            <p:cNvPr id="26" name="Oval 25">
              <a:extLst>
                <a:ext uri="{FF2B5EF4-FFF2-40B4-BE49-F238E27FC236}">
                  <a16:creationId xmlns:a16="http://schemas.microsoft.com/office/drawing/2014/main" id="{A73F7011-BB6C-EE48-A406-5910EE3B09C5}"/>
                </a:ext>
              </a:extLst>
            </p:cNvPr>
            <p:cNvSpPr/>
            <p:nvPr/>
          </p:nvSpPr>
          <p:spPr>
            <a:xfrm>
              <a:off x="2794312"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close up of a sign&#10;&#10;Description automatically generated">
              <a:extLst>
                <a:ext uri="{FF2B5EF4-FFF2-40B4-BE49-F238E27FC236}">
                  <a16:creationId xmlns:a16="http://schemas.microsoft.com/office/drawing/2014/main" id="{E6A8BAEE-AD77-784F-A0D0-7EE1DB250864}"/>
                </a:ext>
              </a:extLst>
            </p:cNvPr>
            <p:cNvPicPr>
              <a:picLocks noChangeAspect="1"/>
            </p:cNvPicPr>
            <p:nvPr/>
          </p:nvPicPr>
          <p:blipFill>
            <a:blip r:embed="rId6"/>
            <a:stretch>
              <a:fillRect/>
            </a:stretch>
          </p:blipFill>
          <p:spPr>
            <a:xfrm>
              <a:off x="2988459" y="2218013"/>
              <a:ext cx="1621526" cy="1597050"/>
            </a:xfrm>
            <a:prstGeom prst="rect">
              <a:avLst/>
            </a:prstGeom>
          </p:spPr>
        </p:pic>
      </p:grpSp>
      <p:grpSp>
        <p:nvGrpSpPr>
          <p:cNvPr id="6" name="Group 5">
            <a:extLst>
              <a:ext uri="{FF2B5EF4-FFF2-40B4-BE49-F238E27FC236}">
                <a16:creationId xmlns:a16="http://schemas.microsoft.com/office/drawing/2014/main" id="{33B6DE12-A7D9-5F4C-A82A-F0C3403B3F03}"/>
              </a:ext>
            </a:extLst>
          </p:cNvPr>
          <p:cNvGrpSpPr/>
          <p:nvPr/>
        </p:nvGrpSpPr>
        <p:grpSpPr>
          <a:xfrm>
            <a:off x="4507262" y="4170334"/>
            <a:ext cx="1524868" cy="1524868"/>
            <a:chOff x="5018065" y="2359118"/>
            <a:chExt cx="2078773" cy="2078773"/>
          </a:xfrm>
        </p:grpSpPr>
        <p:sp>
          <p:nvSpPr>
            <p:cNvPr id="47" name="Oval 46">
              <a:extLst>
                <a:ext uri="{FF2B5EF4-FFF2-40B4-BE49-F238E27FC236}">
                  <a16:creationId xmlns:a16="http://schemas.microsoft.com/office/drawing/2014/main" id="{2B880402-A03B-6C4E-A1F5-4C4D14152A0E}"/>
                </a:ext>
              </a:extLst>
            </p:cNvPr>
            <p:cNvSpPr/>
            <p:nvPr/>
          </p:nvSpPr>
          <p:spPr>
            <a:xfrm>
              <a:off x="5018065" y="2359118"/>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E75BEF9D-34F4-0B4B-8008-5C90818CAF6E}"/>
                </a:ext>
              </a:extLst>
            </p:cNvPr>
            <p:cNvPicPr>
              <a:picLocks noChangeAspect="1"/>
            </p:cNvPicPr>
            <p:nvPr/>
          </p:nvPicPr>
          <p:blipFill>
            <a:blip r:embed="rId7"/>
            <a:stretch>
              <a:fillRect/>
            </a:stretch>
          </p:blipFill>
          <p:spPr>
            <a:xfrm>
              <a:off x="5255706" y="2607323"/>
              <a:ext cx="1621526" cy="1597050"/>
            </a:xfrm>
            <a:prstGeom prst="rect">
              <a:avLst/>
            </a:prstGeom>
          </p:spPr>
        </p:pic>
      </p:grpSp>
      <p:pic>
        <p:nvPicPr>
          <p:cNvPr id="55" name="Picture 54">
            <a:extLst>
              <a:ext uri="{FF2B5EF4-FFF2-40B4-BE49-F238E27FC236}">
                <a16:creationId xmlns:a16="http://schemas.microsoft.com/office/drawing/2014/main" id="{5B328A30-167A-1049-9AFE-0EA6315B8608}"/>
              </a:ext>
            </a:extLst>
          </p:cNvPr>
          <p:cNvPicPr>
            <a:picLocks noChangeAspect="1"/>
          </p:cNvPicPr>
          <p:nvPr/>
        </p:nvPicPr>
        <p:blipFill>
          <a:blip r:embed="rId8"/>
          <a:stretch>
            <a:fillRect/>
          </a:stretch>
        </p:blipFill>
        <p:spPr>
          <a:xfrm>
            <a:off x="4886010" y="1655260"/>
            <a:ext cx="2343779" cy="2343779"/>
          </a:xfrm>
          <a:prstGeom prst="rect">
            <a:avLst/>
          </a:prstGeom>
        </p:spPr>
      </p:pic>
      <p:sp>
        <p:nvSpPr>
          <p:cNvPr id="56" name="Rounded Rectangle 55">
            <a:extLst>
              <a:ext uri="{FF2B5EF4-FFF2-40B4-BE49-F238E27FC236}">
                <a16:creationId xmlns:a16="http://schemas.microsoft.com/office/drawing/2014/main" id="{C6CC5DC5-9C81-664B-95EC-DA497D0D50D7}"/>
              </a:ext>
            </a:extLst>
          </p:cNvPr>
          <p:cNvSpPr/>
          <p:nvPr/>
        </p:nvSpPr>
        <p:spPr>
          <a:xfrm>
            <a:off x="10022472" y="4692115"/>
            <a:ext cx="1430894" cy="481306"/>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Discover</a:t>
            </a:r>
          </a:p>
        </p:txBody>
      </p:sp>
      <p:sp>
        <p:nvSpPr>
          <p:cNvPr id="57" name="Rounded Rectangle 56">
            <a:extLst>
              <a:ext uri="{FF2B5EF4-FFF2-40B4-BE49-F238E27FC236}">
                <a16:creationId xmlns:a16="http://schemas.microsoft.com/office/drawing/2014/main" id="{B76AC4F5-FE0B-E843-9439-AFE9DC402C17}"/>
              </a:ext>
            </a:extLst>
          </p:cNvPr>
          <p:cNvSpPr/>
          <p:nvPr/>
        </p:nvSpPr>
        <p:spPr>
          <a:xfrm>
            <a:off x="10022472" y="2337600"/>
            <a:ext cx="1430894" cy="481306"/>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Give</a:t>
            </a:r>
          </a:p>
        </p:txBody>
      </p:sp>
      <p:sp>
        <p:nvSpPr>
          <p:cNvPr id="58" name="Rounded Rectangle 57">
            <a:extLst>
              <a:ext uri="{FF2B5EF4-FFF2-40B4-BE49-F238E27FC236}">
                <a16:creationId xmlns:a16="http://schemas.microsoft.com/office/drawing/2014/main" id="{8531C569-BA58-BC4A-B738-3DA133BB7B39}"/>
              </a:ext>
            </a:extLst>
          </p:cNvPr>
          <p:cNvSpPr/>
          <p:nvPr/>
        </p:nvSpPr>
        <p:spPr>
          <a:xfrm>
            <a:off x="2351481" y="2351010"/>
            <a:ext cx="1430894" cy="481306"/>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Connect</a:t>
            </a:r>
          </a:p>
        </p:txBody>
      </p:sp>
      <p:sp>
        <p:nvSpPr>
          <p:cNvPr id="59" name="Rounded Rectangle 58">
            <a:extLst>
              <a:ext uri="{FF2B5EF4-FFF2-40B4-BE49-F238E27FC236}">
                <a16:creationId xmlns:a16="http://schemas.microsoft.com/office/drawing/2014/main" id="{361C2904-5851-6F4F-ABB1-25215A9D6FF7}"/>
              </a:ext>
            </a:extLst>
          </p:cNvPr>
          <p:cNvSpPr/>
          <p:nvPr/>
        </p:nvSpPr>
        <p:spPr>
          <a:xfrm>
            <a:off x="2390059" y="4615019"/>
            <a:ext cx="1430894" cy="481306"/>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Notice</a:t>
            </a:r>
          </a:p>
        </p:txBody>
      </p:sp>
      <p:sp>
        <p:nvSpPr>
          <p:cNvPr id="60" name="Rounded Rectangle 59">
            <a:extLst>
              <a:ext uri="{FF2B5EF4-FFF2-40B4-BE49-F238E27FC236}">
                <a16:creationId xmlns:a16="http://schemas.microsoft.com/office/drawing/2014/main" id="{FD5D47AF-61DF-534F-9999-9F85BE720FA4}"/>
              </a:ext>
            </a:extLst>
          </p:cNvPr>
          <p:cNvSpPr/>
          <p:nvPr/>
        </p:nvSpPr>
        <p:spPr>
          <a:xfrm>
            <a:off x="6174741" y="4686984"/>
            <a:ext cx="1524868" cy="523220"/>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Move</a:t>
            </a:r>
          </a:p>
        </p:txBody>
      </p:sp>
    </p:spTree>
    <p:extLst>
      <p:ext uri="{BB962C8B-B14F-4D97-AF65-F5344CB8AC3E}">
        <p14:creationId xmlns:p14="http://schemas.microsoft.com/office/powerpoint/2010/main" val="329361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6A28E1-6C9D-6747-AD66-ABB85B12093F}"/>
              </a:ext>
            </a:extLst>
          </p:cNvPr>
          <p:cNvSpPr txBox="1"/>
          <p:nvPr/>
        </p:nvSpPr>
        <p:spPr>
          <a:xfrm>
            <a:off x="1041905" y="1037063"/>
            <a:ext cx="4768586" cy="954107"/>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O-HANAMI </a:t>
            </a:r>
            <a:br>
              <a:rPr lang="en-US" sz="2800" b="1" dirty="0">
                <a:solidFill>
                  <a:srgbClr val="D0353B"/>
                </a:solidFill>
                <a:latin typeface="Century Gothic" panose="020B0502020202020204" pitchFamily="34" charset="0"/>
              </a:rPr>
            </a:br>
            <a:endParaRPr lang="en-US" sz="2800" b="1" dirty="0">
              <a:solidFill>
                <a:srgbClr val="D0353B"/>
              </a:solidFill>
              <a:latin typeface="Century Gothic" panose="020B0502020202020204" pitchFamily="34" charset="0"/>
            </a:endParaRPr>
          </a:p>
        </p:txBody>
      </p:sp>
      <p:pic>
        <p:nvPicPr>
          <p:cNvPr id="16" name="Picture 15">
            <a:extLst>
              <a:ext uri="{FF2B5EF4-FFF2-40B4-BE49-F238E27FC236}">
                <a16:creationId xmlns:a16="http://schemas.microsoft.com/office/drawing/2014/main" id="{0DD5729B-02BA-2840-917F-DE4B36957BA9}"/>
              </a:ext>
            </a:extLst>
          </p:cNvPr>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7039379" y="1170473"/>
            <a:ext cx="4150800" cy="4100530"/>
          </a:xfrm>
          <a:custGeom>
            <a:avLst/>
            <a:gdLst>
              <a:gd name="connsiteX0" fmla="*/ 2075400 w 4150800"/>
              <a:gd name="connsiteY0" fmla="*/ 0 h 4150800"/>
              <a:gd name="connsiteX1" fmla="*/ 4150800 w 4150800"/>
              <a:gd name="connsiteY1" fmla="*/ 2075400 h 4150800"/>
              <a:gd name="connsiteX2" fmla="*/ 2075400 w 4150800"/>
              <a:gd name="connsiteY2" fmla="*/ 4150800 h 4150800"/>
              <a:gd name="connsiteX3" fmla="*/ 0 w 4150800"/>
              <a:gd name="connsiteY3" fmla="*/ 2075400 h 4150800"/>
              <a:gd name="connsiteX4" fmla="*/ 2075400 w 4150800"/>
              <a:gd name="connsiteY4" fmla="*/ 0 h 415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0800" h="4150800">
                <a:moveTo>
                  <a:pt x="2075400" y="0"/>
                </a:moveTo>
                <a:cubicBezTo>
                  <a:pt x="3221612" y="0"/>
                  <a:pt x="4150800" y="929188"/>
                  <a:pt x="4150800" y="2075400"/>
                </a:cubicBezTo>
                <a:cubicBezTo>
                  <a:pt x="4150800" y="3221612"/>
                  <a:pt x="3221612" y="4150800"/>
                  <a:pt x="2075400" y="4150800"/>
                </a:cubicBezTo>
                <a:cubicBezTo>
                  <a:pt x="929188" y="4150800"/>
                  <a:pt x="0" y="3221612"/>
                  <a:pt x="0" y="2075400"/>
                </a:cubicBezTo>
                <a:cubicBezTo>
                  <a:pt x="0" y="929188"/>
                  <a:pt x="929188" y="0"/>
                  <a:pt x="2075400" y="0"/>
                </a:cubicBezTo>
                <a:close/>
              </a:path>
            </a:pathLst>
          </a:custGeom>
          <a:noFill/>
          <a:ln>
            <a:noFill/>
          </a:ln>
        </p:spPr>
      </p:pic>
      <p:grpSp>
        <p:nvGrpSpPr>
          <p:cNvPr id="2" name="Group 1">
            <a:extLst>
              <a:ext uri="{FF2B5EF4-FFF2-40B4-BE49-F238E27FC236}">
                <a16:creationId xmlns:a16="http://schemas.microsoft.com/office/drawing/2014/main" id="{B87A710E-E49E-484C-A5A1-CAA86F93B80B}"/>
              </a:ext>
            </a:extLst>
          </p:cNvPr>
          <p:cNvGrpSpPr/>
          <p:nvPr/>
        </p:nvGrpSpPr>
        <p:grpSpPr>
          <a:xfrm>
            <a:off x="1124952" y="4657993"/>
            <a:ext cx="4894848" cy="697217"/>
            <a:chOff x="1124952" y="4657993"/>
            <a:chExt cx="4894848" cy="697217"/>
          </a:xfrm>
        </p:grpSpPr>
        <p:grpSp>
          <p:nvGrpSpPr>
            <p:cNvPr id="6" name="Group 5">
              <a:extLst>
                <a:ext uri="{FF2B5EF4-FFF2-40B4-BE49-F238E27FC236}">
                  <a16:creationId xmlns:a16="http://schemas.microsoft.com/office/drawing/2014/main" id="{5146B43B-5FFA-2741-8212-57953F6F32DA}"/>
                </a:ext>
              </a:extLst>
            </p:cNvPr>
            <p:cNvGrpSpPr/>
            <p:nvPr/>
          </p:nvGrpSpPr>
          <p:grpSpPr>
            <a:xfrm>
              <a:off x="1124952" y="4657993"/>
              <a:ext cx="4894848" cy="697217"/>
              <a:chOff x="1124952" y="5123720"/>
              <a:chExt cx="4894848" cy="697217"/>
            </a:xfrm>
          </p:grpSpPr>
          <p:sp>
            <p:nvSpPr>
              <p:cNvPr id="18" name="Oval 17">
                <a:extLst>
                  <a:ext uri="{FF2B5EF4-FFF2-40B4-BE49-F238E27FC236}">
                    <a16:creationId xmlns:a16="http://schemas.microsoft.com/office/drawing/2014/main" id="{CA856C2A-C0B2-DE4E-9F77-43D3FA8F4A2F}"/>
                  </a:ext>
                </a:extLst>
              </p:cNvPr>
              <p:cNvSpPr/>
              <p:nvPr/>
            </p:nvSpPr>
            <p:spPr>
              <a:xfrm>
                <a:off x="2175326" y="5127585"/>
                <a:ext cx="693352" cy="693352"/>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D2B381E0-EBCA-964F-8EC4-1755DFB181D0}"/>
                  </a:ext>
                </a:extLst>
              </p:cNvPr>
              <p:cNvGrpSpPr/>
              <p:nvPr/>
            </p:nvGrpSpPr>
            <p:grpSpPr>
              <a:xfrm>
                <a:off x="3225700" y="5127585"/>
                <a:ext cx="693352" cy="693352"/>
                <a:chOff x="5018065" y="2000303"/>
                <a:chExt cx="2078773" cy="2078773"/>
              </a:xfrm>
            </p:grpSpPr>
            <p:sp>
              <p:nvSpPr>
                <p:cNvPr id="21" name="Oval 20">
                  <a:extLst>
                    <a:ext uri="{FF2B5EF4-FFF2-40B4-BE49-F238E27FC236}">
                      <a16:creationId xmlns:a16="http://schemas.microsoft.com/office/drawing/2014/main" id="{D4664ADB-D5E3-6643-8811-45956F9D70EB}"/>
                    </a:ext>
                  </a:extLst>
                </p:cNvPr>
                <p:cNvSpPr/>
                <p:nvPr/>
              </p:nvSpPr>
              <p:spPr>
                <a:xfrm>
                  <a:off x="5018065"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close up of a sign&#10;&#10;Description automatically generated">
                  <a:extLst>
                    <a:ext uri="{FF2B5EF4-FFF2-40B4-BE49-F238E27FC236}">
                      <a16:creationId xmlns:a16="http://schemas.microsoft.com/office/drawing/2014/main" id="{D657B9EE-F85F-2443-9862-EB35D1E0B2C1}"/>
                    </a:ext>
                  </a:extLst>
                </p:cNvPr>
                <p:cNvPicPr>
                  <a:picLocks noChangeAspect="1"/>
                </p:cNvPicPr>
                <p:nvPr/>
              </p:nvPicPr>
              <p:blipFill>
                <a:blip r:embed="rId4"/>
                <a:stretch>
                  <a:fillRect/>
                </a:stretch>
              </p:blipFill>
              <p:spPr>
                <a:xfrm>
                  <a:off x="5239212" y="2241163"/>
                  <a:ext cx="1621526" cy="1597050"/>
                </a:xfrm>
                <a:prstGeom prst="rect">
                  <a:avLst/>
                </a:prstGeom>
              </p:spPr>
            </p:pic>
          </p:grpSp>
          <p:grpSp>
            <p:nvGrpSpPr>
              <p:cNvPr id="23" name="Group 22">
                <a:extLst>
                  <a:ext uri="{FF2B5EF4-FFF2-40B4-BE49-F238E27FC236}">
                    <a16:creationId xmlns:a16="http://schemas.microsoft.com/office/drawing/2014/main" id="{3898BAE4-FFFC-224E-9146-C57288F61990}"/>
                  </a:ext>
                </a:extLst>
              </p:cNvPr>
              <p:cNvGrpSpPr/>
              <p:nvPr/>
            </p:nvGrpSpPr>
            <p:grpSpPr>
              <a:xfrm>
                <a:off x="4276074" y="5127585"/>
                <a:ext cx="693352" cy="693352"/>
                <a:chOff x="7241818" y="2000303"/>
                <a:chExt cx="2078773" cy="2078773"/>
              </a:xfrm>
            </p:grpSpPr>
            <p:sp>
              <p:nvSpPr>
                <p:cNvPr id="24" name="Oval 23">
                  <a:extLst>
                    <a:ext uri="{FF2B5EF4-FFF2-40B4-BE49-F238E27FC236}">
                      <a16:creationId xmlns:a16="http://schemas.microsoft.com/office/drawing/2014/main" id="{DBAA8635-DD0D-6046-BEDD-4D4D29D131F6}"/>
                    </a:ext>
                  </a:extLst>
                </p:cNvPr>
                <p:cNvSpPr/>
                <p:nvPr/>
              </p:nvSpPr>
              <p:spPr>
                <a:xfrm>
                  <a:off x="7241818"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picture containing clock&#10;&#10;Description automatically generated">
                  <a:extLst>
                    <a:ext uri="{FF2B5EF4-FFF2-40B4-BE49-F238E27FC236}">
                      <a16:creationId xmlns:a16="http://schemas.microsoft.com/office/drawing/2014/main" id="{BBCC9121-D199-9345-B5A6-2C4DA4270C43}"/>
                    </a:ext>
                  </a:extLst>
                </p:cNvPr>
                <p:cNvPicPr>
                  <a:picLocks noChangeAspect="1"/>
                </p:cNvPicPr>
                <p:nvPr/>
              </p:nvPicPr>
              <p:blipFill>
                <a:blip r:embed="rId5"/>
                <a:stretch>
                  <a:fillRect/>
                </a:stretch>
              </p:blipFill>
              <p:spPr>
                <a:xfrm>
                  <a:off x="7405203" y="2218013"/>
                  <a:ext cx="1645015" cy="1620185"/>
                </a:xfrm>
                <a:prstGeom prst="rect">
                  <a:avLst/>
                </a:prstGeom>
              </p:spPr>
            </p:pic>
          </p:grpSp>
          <p:grpSp>
            <p:nvGrpSpPr>
              <p:cNvPr id="26" name="Group 25">
                <a:extLst>
                  <a:ext uri="{FF2B5EF4-FFF2-40B4-BE49-F238E27FC236}">
                    <a16:creationId xmlns:a16="http://schemas.microsoft.com/office/drawing/2014/main" id="{67C5437A-8A9F-DD4B-9D25-B98C6516ACCE}"/>
                  </a:ext>
                </a:extLst>
              </p:cNvPr>
              <p:cNvGrpSpPr/>
              <p:nvPr/>
            </p:nvGrpSpPr>
            <p:grpSpPr>
              <a:xfrm>
                <a:off x="5326448" y="5123720"/>
                <a:ext cx="693352" cy="693352"/>
                <a:chOff x="9465571" y="2000303"/>
                <a:chExt cx="2078773" cy="2078773"/>
              </a:xfrm>
            </p:grpSpPr>
            <p:sp>
              <p:nvSpPr>
                <p:cNvPr id="27" name="Oval 26">
                  <a:extLst>
                    <a:ext uri="{FF2B5EF4-FFF2-40B4-BE49-F238E27FC236}">
                      <a16:creationId xmlns:a16="http://schemas.microsoft.com/office/drawing/2014/main" id="{A8022565-6263-0743-A831-9516A56E12CB}"/>
                    </a:ext>
                  </a:extLst>
                </p:cNvPr>
                <p:cNvSpPr/>
                <p:nvPr/>
              </p:nvSpPr>
              <p:spPr>
                <a:xfrm>
                  <a:off x="9465571"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close up of a logo&#10;&#10;Description automatically generated">
                  <a:extLst>
                    <a:ext uri="{FF2B5EF4-FFF2-40B4-BE49-F238E27FC236}">
                      <a16:creationId xmlns:a16="http://schemas.microsoft.com/office/drawing/2014/main" id="{500EDFE6-4423-9844-B942-48B1541B69B3}"/>
                    </a:ext>
                  </a:extLst>
                </p:cNvPr>
                <p:cNvPicPr>
                  <a:picLocks noChangeAspect="1"/>
                </p:cNvPicPr>
                <p:nvPr/>
              </p:nvPicPr>
              <p:blipFill>
                <a:blip r:embed="rId6"/>
                <a:stretch>
                  <a:fillRect/>
                </a:stretch>
              </p:blipFill>
              <p:spPr>
                <a:xfrm>
                  <a:off x="9739860" y="2331101"/>
                  <a:ext cx="1530194" cy="1507097"/>
                </a:xfrm>
                <a:prstGeom prst="rect">
                  <a:avLst/>
                </a:prstGeom>
              </p:spPr>
            </p:pic>
          </p:grpSp>
          <p:grpSp>
            <p:nvGrpSpPr>
              <p:cNvPr id="29" name="Group 28">
                <a:extLst>
                  <a:ext uri="{FF2B5EF4-FFF2-40B4-BE49-F238E27FC236}">
                    <a16:creationId xmlns:a16="http://schemas.microsoft.com/office/drawing/2014/main" id="{C00DC109-3664-934E-A71E-B832AEF211CA}"/>
                  </a:ext>
                </a:extLst>
              </p:cNvPr>
              <p:cNvGrpSpPr/>
              <p:nvPr/>
            </p:nvGrpSpPr>
            <p:grpSpPr>
              <a:xfrm>
                <a:off x="1124952" y="5127585"/>
                <a:ext cx="693352" cy="693352"/>
                <a:chOff x="586356" y="2000303"/>
                <a:chExt cx="2078773" cy="2078773"/>
              </a:xfrm>
            </p:grpSpPr>
            <p:sp>
              <p:nvSpPr>
                <p:cNvPr id="30" name="Oval 29">
                  <a:extLst>
                    <a:ext uri="{FF2B5EF4-FFF2-40B4-BE49-F238E27FC236}">
                      <a16:creationId xmlns:a16="http://schemas.microsoft.com/office/drawing/2014/main" id="{F893B62D-8ECD-7B44-AAEB-99DD452DA9E1}"/>
                    </a:ext>
                  </a:extLst>
                </p:cNvPr>
                <p:cNvSpPr/>
                <p:nvPr/>
              </p:nvSpPr>
              <p:spPr>
                <a:xfrm>
                  <a:off x="586356"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descr="A close up of a logo&#10;&#10;Description automatically generated">
                  <a:extLst>
                    <a:ext uri="{FF2B5EF4-FFF2-40B4-BE49-F238E27FC236}">
                      <a16:creationId xmlns:a16="http://schemas.microsoft.com/office/drawing/2014/main" id="{6CE4404C-C977-054D-91F1-44315157E50D}"/>
                    </a:ext>
                  </a:extLst>
                </p:cNvPr>
                <p:cNvPicPr>
                  <a:picLocks noChangeAspect="1"/>
                </p:cNvPicPr>
                <p:nvPr/>
              </p:nvPicPr>
              <p:blipFill>
                <a:blip r:embed="rId7"/>
                <a:stretch>
                  <a:fillRect/>
                </a:stretch>
              </p:blipFill>
              <p:spPr>
                <a:xfrm>
                  <a:off x="898397" y="2319517"/>
                  <a:ext cx="1438894" cy="1417175"/>
                </a:xfrm>
                <a:prstGeom prst="rect">
                  <a:avLst/>
                </a:prstGeom>
              </p:spPr>
            </p:pic>
          </p:grpSp>
        </p:grpSp>
        <p:pic>
          <p:nvPicPr>
            <p:cNvPr id="35" name="Picture 34" descr="A close up of a sign&#10;&#10;Description automatically generated">
              <a:extLst>
                <a:ext uri="{FF2B5EF4-FFF2-40B4-BE49-F238E27FC236}">
                  <a16:creationId xmlns:a16="http://schemas.microsoft.com/office/drawing/2014/main" id="{C0239D1B-CD03-E34D-94B5-F9DBC9B57C07}"/>
                </a:ext>
              </a:extLst>
            </p:cNvPr>
            <p:cNvPicPr>
              <a:picLocks noChangeAspect="1"/>
            </p:cNvPicPr>
            <p:nvPr/>
          </p:nvPicPr>
          <p:blipFill>
            <a:blip r:embed="rId8"/>
            <a:stretch>
              <a:fillRect/>
            </a:stretch>
          </p:blipFill>
          <p:spPr>
            <a:xfrm>
              <a:off x="2233538" y="4726941"/>
              <a:ext cx="556134" cy="547740"/>
            </a:xfrm>
            <a:prstGeom prst="rect">
              <a:avLst/>
            </a:prstGeom>
          </p:spPr>
        </p:pic>
      </p:grpSp>
      <p:sp>
        <p:nvSpPr>
          <p:cNvPr id="32" name="Rectangle 31">
            <a:extLst>
              <a:ext uri="{FF2B5EF4-FFF2-40B4-BE49-F238E27FC236}">
                <a16:creationId xmlns:a16="http://schemas.microsoft.com/office/drawing/2014/main" id="{3209EA78-8D51-214D-A063-2BF27263C54D}"/>
              </a:ext>
            </a:extLst>
          </p:cNvPr>
          <p:cNvSpPr/>
          <p:nvPr/>
        </p:nvSpPr>
        <p:spPr>
          <a:xfrm>
            <a:off x="1041905" y="1583880"/>
            <a:ext cx="3502037" cy="3323987"/>
          </a:xfrm>
          <a:prstGeom prst="rect">
            <a:avLst/>
          </a:prstGeom>
        </p:spPr>
        <p:txBody>
          <a:bodyPr wrap="square">
            <a:spAutoFit/>
          </a:bodyPr>
          <a:lstStyle/>
          <a:p>
            <a:pPr>
              <a:spcAft>
                <a:spcPts val="1200"/>
              </a:spcAft>
            </a:pPr>
            <a:r>
              <a:rPr lang="en-GB" b="1" dirty="0">
                <a:solidFill>
                  <a:srgbClr val="103A5D"/>
                </a:solidFill>
                <a:latin typeface="Century Gothic" panose="020B0502020202020204" pitchFamily="34" charset="0"/>
              </a:rPr>
              <a:t>Which happiness actions </a:t>
            </a:r>
            <a:br>
              <a:rPr lang="en-GB" b="1" dirty="0">
                <a:solidFill>
                  <a:srgbClr val="103A5D"/>
                </a:solidFill>
                <a:latin typeface="Century Gothic" panose="020B0502020202020204" pitchFamily="34" charset="0"/>
              </a:rPr>
            </a:br>
            <a:r>
              <a:rPr lang="en-GB" b="1" dirty="0">
                <a:solidFill>
                  <a:srgbClr val="103A5D"/>
                </a:solidFill>
                <a:latin typeface="Century Gothic" panose="020B0502020202020204" pitchFamily="34" charset="0"/>
              </a:rPr>
              <a:t>are involved?</a:t>
            </a:r>
          </a:p>
          <a:p>
            <a:pPr>
              <a:spcAft>
                <a:spcPts val="1200"/>
              </a:spcAft>
            </a:pPr>
            <a:r>
              <a:rPr lang="en-GB" dirty="0">
                <a:solidFill>
                  <a:srgbClr val="103A5D"/>
                </a:solidFill>
                <a:latin typeface="Century Gothic" panose="020B0502020202020204" pitchFamily="34" charset="0"/>
              </a:rPr>
              <a:t>In spring, Japanese people go to view cherry trees in blossom (Sakura). This is called O-Hanami. </a:t>
            </a:r>
          </a:p>
          <a:p>
            <a:pPr>
              <a:spcAft>
                <a:spcPts val="1200"/>
              </a:spcAft>
            </a:pPr>
            <a:r>
              <a:rPr lang="en-GB" dirty="0">
                <a:solidFill>
                  <a:srgbClr val="103A5D"/>
                </a:solidFill>
                <a:latin typeface="Century Gothic" panose="020B0502020202020204" pitchFamily="34" charset="0"/>
              </a:rPr>
              <a:t>People have picnics and eat Sakura Mochi – sweet rice cakes wrapped in leaves.</a:t>
            </a:r>
          </a:p>
          <a:p>
            <a:pPr>
              <a:spcAft>
                <a:spcPts val="1200"/>
              </a:spcAft>
            </a:pPr>
            <a:endParaRPr lang="en-GB" b="1" dirty="0">
              <a:solidFill>
                <a:srgbClr val="103A5D"/>
              </a:solidFill>
              <a:latin typeface="Century Gothic" panose="020B0502020202020204" pitchFamily="34" charset="0"/>
            </a:endParaRPr>
          </a:p>
        </p:txBody>
      </p:sp>
    </p:spTree>
    <p:extLst>
      <p:ext uri="{BB962C8B-B14F-4D97-AF65-F5344CB8AC3E}">
        <p14:creationId xmlns:p14="http://schemas.microsoft.com/office/powerpoint/2010/main" val="75820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6A28E1-6C9D-6747-AD66-ABB85B12093F}"/>
              </a:ext>
            </a:extLst>
          </p:cNvPr>
          <p:cNvSpPr txBox="1"/>
          <p:nvPr/>
        </p:nvSpPr>
        <p:spPr>
          <a:xfrm>
            <a:off x="3620110" y="117795"/>
            <a:ext cx="4768586" cy="954107"/>
          </a:xfrm>
          <a:prstGeom prst="rect">
            <a:avLst/>
          </a:prstGeom>
          <a:noFill/>
        </p:spPr>
        <p:txBody>
          <a:bodyPr wrap="square" rtlCol="0">
            <a:spAutoFit/>
          </a:bodyPr>
          <a:lstStyle/>
          <a:p>
            <a:br>
              <a:rPr lang="en-US" sz="2800" b="1" dirty="0">
                <a:solidFill>
                  <a:srgbClr val="D0353B"/>
                </a:solidFill>
                <a:latin typeface="Century Gothic" panose="020B0502020202020204" pitchFamily="34" charset="0"/>
              </a:rPr>
            </a:br>
            <a:endParaRPr lang="en-US" sz="2800" b="1" dirty="0">
              <a:solidFill>
                <a:srgbClr val="D0353B"/>
              </a:solidFill>
              <a:latin typeface="Century Gothic" panose="020B0502020202020204" pitchFamily="34" charset="0"/>
            </a:endParaRPr>
          </a:p>
        </p:txBody>
      </p:sp>
      <p:grpSp>
        <p:nvGrpSpPr>
          <p:cNvPr id="32" name="Group 31">
            <a:extLst>
              <a:ext uri="{FF2B5EF4-FFF2-40B4-BE49-F238E27FC236}">
                <a16:creationId xmlns:a16="http://schemas.microsoft.com/office/drawing/2014/main" id="{9B111333-D668-5247-A1AB-C24699C4C2CD}"/>
              </a:ext>
            </a:extLst>
          </p:cNvPr>
          <p:cNvGrpSpPr/>
          <p:nvPr/>
        </p:nvGrpSpPr>
        <p:grpSpPr>
          <a:xfrm>
            <a:off x="1124952" y="4657993"/>
            <a:ext cx="4894848" cy="697217"/>
            <a:chOff x="1124952" y="4657993"/>
            <a:chExt cx="4894848" cy="697217"/>
          </a:xfrm>
        </p:grpSpPr>
        <p:grpSp>
          <p:nvGrpSpPr>
            <p:cNvPr id="34" name="Group 33">
              <a:extLst>
                <a:ext uri="{FF2B5EF4-FFF2-40B4-BE49-F238E27FC236}">
                  <a16:creationId xmlns:a16="http://schemas.microsoft.com/office/drawing/2014/main" id="{AC434F8D-D83D-4B4B-A447-1FCB0C907C5F}"/>
                </a:ext>
              </a:extLst>
            </p:cNvPr>
            <p:cNvGrpSpPr/>
            <p:nvPr/>
          </p:nvGrpSpPr>
          <p:grpSpPr>
            <a:xfrm>
              <a:off x="1124952" y="4657993"/>
              <a:ext cx="4894848" cy="697217"/>
              <a:chOff x="1124952" y="5123720"/>
              <a:chExt cx="4894848" cy="697217"/>
            </a:xfrm>
          </p:grpSpPr>
          <p:sp>
            <p:nvSpPr>
              <p:cNvPr id="36" name="Oval 35">
                <a:extLst>
                  <a:ext uri="{FF2B5EF4-FFF2-40B4-BE49-F238E27FC236}">
                    <a16:creationId xmlns:a16="http://schemas.microsoft.com/office/drawing/2014/main" id="{51084A14-24A4-2E4F-9CBF-18E2EBA03DF1}"/>
                  </a:ext>
                </a:extLst>
              </p:cNvPr>
              <p:cNvSpPr/>
              <p:nvPr/>
            </p:nvSpPr>
            <p:spPr>
              <a:xfrm>
                <a:off x="2175326" y="5127585"/>
                <a:ext cx="693352" cy="693352"/>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EE1554A-8BF1-C345-B11C-9AF0E9EEFDFA}"/>
                  </a:ext>
                </a:extLst>
              </p:cNvPr>
              <p:cNvGrpSpPr/>
              <p:nvPr/>
            </p:nvGrpSpPr>
            <p:grpSpPr>
              <a:xfrm>
                <a:off x="3225700" y="5127585"/>
                <a:ext cx="693352" cy="693352"/>
                <a:chOff x="5018065" y="2000303"/>
                <a:chExt cx="2078773" cy="2078773"/>
              </a:xfrm>
            </p:grpSpPr>
            <p:sp>
              <p:nvSpPr>
                <p:cNvPr id="47" name="Oval 46">
                  <a:extLst>
                    <a:ext uri="{FF2B5EF4-FFF2-40B4-BE49-F238E27FC236}">
                      <a16:creationId xmlns:a16="http://schemas.microsoft.com/office/drawing/2014/main" id="{33B1A59C-6A09-6F48-B6C3-8E555BDA0367}"/>
                    </a:ext>
                  </a:extLst>
                </p:cNvPr>
                <p:cNvSpPr/>
                <p:nvPr/>
              </p:nvSpPr>
              <p:spPr>
                <a:xfrm>
                  <a:off x="5018065"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descr="A close up of a sign&#10;&#10;Description automatically generated">
                  <a:extLst>
                    <a:ext uri="{FF2B5EF4-FFF2-40B4-BE49-F238E27FC236}">
                      <a16:creationId xmlns:a16="http://schemas.microsoft.com/office/drawing/2014/main" id="{D99A3608-3554-6647-A338-411D2B3E419A}"/>
                    </a:ext>
                  </a:extLst>
                </p:cNvPr>
                <p:cNvPicPr>
                  <a:picLocks noChangeAspect="1"/>
                </p:cNvPicPr>
                <p:nvPr/>
              </p:nvPicPr>
              <p:blipFill>
                <a:blip r:embed="rId3"/>
                <a:stretch>
                  <a:fillRect/>
                </a:stretch>
              </p:blipFill>
              <p:spPr>
                <a:xfrm>
                  <a:off x="5239212" y="2241163"/>
                  <a:ext cx="1621526" cy="1597050"/>
                </a:xfrm>
                <a:prstGeom prst="rect">
                  <a:avLst/>
                </a:prstGeom>
              </p:spPr>
            </p:pic>
          </p:grpSp>
          <p:grpSp>
            <p:nvGrpSpPr>
              <p:cNvPr id="38" name="Group 37">
                <a:extLst>
                  <a:ext uri="{FF2B5EF4-FFF2-40B4-BE49-F238E27FC236}">
                    <a16:creationId xmlns:a16="http://schemas.microsoft.com/office/drawing/2014/main" id="{8AC1943E-5FAD-FA4C-871B-33CCDADD1DE8}"/>
                  </a:ext>
                </a:extLst>
              </p:cNvPr>
              <p:cNvGrpSpPr/>
              <p:nvPr/>
            </p:nvGrpSpPr>
            <p:grpSpPr>
              <a:xfrm>
                <a:off x="4276074" y="5127585"/>
                <a:ext cx="693352" cy="693352"/>
                <a:chOff x="7241818" y="2000303"/>
                <a:chExt cx="2078773" cy="2078773"/>
              </a:xfrm>
            </p:grpSpPr>
            <p:sp>
              <p:nvSpPr>
                <p:cNvPr id="45" name="Oval 44">
                  <a:extLst>
                    <a:ext uri="{FF2B5EF4-FFF2-40B4-BE49-F238E27FC236}">
                      <a16:creationId xmlns:a16="http://schemas.microsoft.com/office/drawing/2014/main" id="{0F95D1C7-E41C-A74E-85BE-0872B770401B}"/>
                    </a:ext>
                  </a:extLst>
                </p:cNvPr>
                <p:cNvSpPr/>
                <p:nvPr/>
              </p:nvSpPr>
              <p:spPr>
                <a:xfrm>
                  <a:off x="7241818"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descr="A picture containing clock&#10;&#10;Description automatically generated">
                  <a:extLst>
                    <a:ext uri="{FF2B5EF4-FFF2-40B4-BE49-F238E27FC236}">
                      <a16:creationId xmlns:a16="http://schemas.microsoft.com/office/drawing/2014/main" id="{836B09A2-E2D5-F945-BAAD-7ACE6B9EF004}"/>
                    </a:ext>
                  </a:extLst>
                </p:cNvPr>
                <p:cNvPicPr>
                  <a:picLocks noChangeAspect="1"/>
                </p:cNvPicPr>
                <p:nvPr/>
              </p:nvPicPr>
              <p:blipFill>
                <a:blip r:embed="rId4"/>
                <a:stretch>
                  <a:fillRect/>
                </a:stretch>
              </p:blipFill>
              <p:spPr>
                <a:xfrm>
                  <a:off x="7405203" y="2218013"/>
                  <a:ext cx="1645015" cy="1620185"/>
                </a:xfrm>
                <a:prstGeom prst="rect">
                  <a:avLst/>
                </a:prstGeom>
              </p:spPr>
            </p:pic>
          </p:grpSp>
          <p:grpSp>
            <p:nvGrpSpPr>
              <p:cNvPr id="39" name="Group 38">
                <a:extLst>
                  <a:ext uri="{FF2B5EF4-FFF2-40B4-BE49-F238E27FC236}">
                    <a16:creationId xmlns:a16="http://schemas.microsoft.com/office/drawing/2014/main" id="{3010C5C4-33D7-4B40-B94B-1A870133B517}"/>
                  </a:ext>
                </a:extLst>
              </p:cNvPr>
              <p:cNvGrpSpPr/>
              <p:nvPr/>
            </p:nvGrpSpPr>
            <p:grpSpPr>
              <a:xfrm>
                <a:off x="5326448" y="5123720"/>
                <a:ext cx="693352" cy="693352"/>
                <a:chOff x="9465571" y="2000303"/>
                <a:chExt cx="2078773" cy="2078773"/>
              </a:xfrm>
            </p:grpSpPr>
            <p:sp>
              <p:nvSpPr>
                <p:cNvPr id="43" name="Oval 42">
                  <a:extLst>
                    <a:ext uri="{FF2B5EF4-FFF2-40B4-BE49-F238E27FC236}">
                      <a16:creationId xmlns:a16="http://schemas.microsoft.com/office/drawing/2014/main" id="{8C9E69CF-B4DB-1649-8B92-90D2850C69B8}"/>
                    </a:ext>
                  </a:extLst>
                </p:cNvPr>
                <p:cNvSpPr/>
                <p:nvPr/>
              </p:nvSpPr>
              <p:spPr>
                <a:xfrm>
                  <a:off x="9465571"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A close up of a logo&#10;&#10;Description automatically generated">
                  <a:extLst>
                    <a:ext uri="{FF2B5EF4-FFF2-40B4-BE49-F238E27FC236}">
                      <a16:creationId xmlns:a16="http://schemas.microsoft.com/office/drawing/2014/main" id="{A1A126E2-1912-6C42-A5DD-BDC5BA1E0F0C}"/>
                    </a:ext>
                  </a:extLst>
                </p:cNvPr>
                <p:cNvPicPr>
                  <a:picLocks noChangeAspect="1"/>
                </p:cNvPicPr>
                <p:nvPr/>
              </p:nvPicPr>
              <p:blipFill>
                <a:blip r:embed="rId5"/>
                <a:stretch>
                  <a:fillRect/>
                </a:stretch>
              </p:blipFill>
              <p:spPr>
                <a:xfrm>
                  <a:off x="9739860" y="2331101"/>
                  <a:ext cx="1530194" cy="1507097"/>
                </a:xfrm>
                <a:prstGeom prst="rect">
                  <a:avLst/>
                </a:prstGeom>
              </p:spPr>
            </p:pic>
          </p:grpSp>
          <p:grpSp>
            <p:nvGrpSpPr>
              <p:cNvPr id="40" name="Group 39">
                <a:extLst>
                  <a:ext uri="{FF2B5EF4-FFF2-40B4-BE49-F238E27FC236}">
                    <a16:creationId xmlns:a16="http://schemas.microsoft.com/office/drawing/2014/main" id="{B351FD9A-C3A4-E94C-86A7-0C937503E1F0}"/>
                  </a:ext>
                </a:extLst>
              </p:cNvPr>
              <p:cNvGrpSpPr/>
              <p:nvPr/>
            </p:nvGrpSpPr>
            <p:grpSpPr>
              <a:xfrm>
                <a:off x="1124952" y="5127585"/>
                <a:ext cx="693352" cy="693352"/>
                <a:chOff x="586356" y="2000303"/>
                <a:chExt cx="2078773" cy="2078773"/>
              </a:xfrm>
            </p:grpSpPr>
            <p:sp>
              <p:nvSpPr>
                <p:cNvPr id="41" name="Oval 40">
                  <a:extLst>
                    <a:ext uri="{FF2B5EF4-FFF2-40B4-BE49-F238E27FC236}">
                      <a16:creationId xmlns:a16="http://schemas.microsoft.com/office/drawing/2014/main" id="{5592E486-27E6-0D49-84CA-CA8052032416}"/>
                    </a:ext>
                  </a:extLst>
                </p:cNvPr>
                <p:cNvSpPr/>
                <p:nvPr/>
              </p:nvSpPr>
              <p:spPr>
                <a:xfrm>
                  <a:off x="586356"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descr="A close up of a logo&#10;&#10;Description automatically generated">
                  <a:extLst>
                    <a:ext uri="{FF2B5EF4-FFF2-40B4-BE49-F238E27FC236}">
                      <a16:creationId xmlns:a16="http://schemas.microsoft.com/office/drawing/2014/main" id="{4BBF042A-9D44-954E-BC63-36E8B7A67EBA}"/>
                    </a:ext>
                  </a:extLst>
                </p:cNvPr>
                <p:cNvPicPr>
                  <a:picLocks noChangeAspect="1"/>
                </p:cNvPicPr>
                <p:nvPr/>
              </p:nvPicPr>
              <p:blipFill>
                <a:blip r:embed="rId6"/>
                <a:stretch>
                  <a:fillRect/>
                </a:stretch>
              </p:blipFill>
              <p:spPr>
                <a:xfrm>
                  <a:off x="898397" y="2319517"/>
                  <a:ext cx="1438894" cy="1417175"/>
                </a:xfrm>
                <a:prstGeom prst="rect">
                  <a:avLst/>
                </a:prstGeom>
              </p:spPr>
            </p:pic>
          </p:grpSp>
        </p:grpSp>
        <p:pic>
          <p:nvPicPr>
            <p:cNvPr id="35" name="Picture 34" descr="A close up of a sign&#10;&#10;Description automatically generated">
              <a:extLst>
                <a:ext uri="{FF2B5EF4-FFF2-40B4-BE49-F238E27FC236}">
                  <a16:creationId xmlns:a16="http://schemas.microsoft.com/office/drawing/2014/main" id="{18BFACC2-506E-5547-B91F-814D03D62FD9}"/>
                </a:ext>
              </a:extLst>
            </p:cNvPr>
            <p:cNvPicPr>
              <a:picLocks noChangeAspect="1"/>
            </p:cNvPicPr>
            <p:nvPr/>
          </p:nvPicPr>
          <p:blipFill>
            <a:blip r:embed="rId7"/>
            <a:stretch>
              <a:fillRect/>
            </a:stretch>
          </p:blipFill>
          <p:spPr>
            <a:xfrm>
              <a:off x="2233538" y="4726941"/>
              <a:ext cx="556134" cy="547740"/>
            </a:xfrm>
            <a:prstGeom prst="rect">
              <a:avLst/>
            </a:prstGeom>
          </p:spPr>
        </p:pic>
      </p:grpSp>
      <p:sp>
        <p:nvSpPr>
          <p:cNvPr id="21" name="TextBox 20">
            <a:extLst>
              <a:ext uri="{FF2B5EF4-FFF2-40B4-BE49-F238E27FC236}">
                <a16:creationId xmlns:a16="http://schemas.microsoft.com/office/drawing/2014/main" id="{2D503E4C-E28E-F84C-9186-9920258CBBD4}"/>
              </a:ext>
            </a:extLst>
          </p:cNvPr>
          <p:cNvSpPr txBox="1"/>
          <p:nvPr/>
        </p:nvSpPr>
        <p:spPr>
          <a:xfrm>
            <a:off x="1041905" y="1037063"/>
            <a:ext cx="4768586" cy="523220"/>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KEIRŌ-NO-HI</a:t>
            </a:r>
          </a:p>
        </p:txBody>
      </p:sp>
      <p:sp>
        <p:nvSpPr>
          <p:cNvPr id="22" name="Rectangle 21">
            <a:extLst>
              <a:ext uri="{FF2B5EF4-FFF2-40B4-BE49-F238E27FC236}">
                <a16:creationId xmlns:a16="http://schemas.microsoft.com/office/drawing/2014/main" id="{D8620874-0909-9741-A006-2E7CA062CAA1}"/>
              </a:ext>
            </a:extLst>
          </p:cNvPr>
          <p:cNvSpPr/>
          <p:nvPr/>
        </p:nvSpPr>
        <p:spPr>
          <a:xfrm>
            <a:off x="1041905" y="1583880"/>
            <a:ext cx="4551373" cy="3323987"/>
          </a:xfrm>
          <a:prstGeom prst="rect">
            <a:avLst/>
          </a:prstGeom>
        </p:spPr>
        <p:txBody>
          <a:bodyPr wrap="square">
            <a:spAutoFit/>
          </a:bodyPr>
          <a:lstStyle/>
          <a:p>
            <a:pPr>
              <a:spcAft>
                <a:spcPts val="1200"/>
              </a:spcAft>
            </a:pPr>
            <a:r>
              <a:rPr lang="en-GB" b="1" dirty="0">
                <a:solidFill>
                  <a:srgbClr val="103A5D"/>
                </a:solidFill>
                <a:latin typeface="Century Gothic" panose="020B0502020202020204" pitchFamily="34" charset="0"/>
              </a:rPr>
              <a:t>Which happiness actions </a:t>
            </a:r>
            <a:br>
              <a:rPr lang="en-GB" b="1" dirty="0">
                <a:solidFill>
                  <a:srgbClr val="103A5D"/>
                </a:solidFill>
                <a:latin typeface="Century Gothic" panose="020B0502020202020204" pitchFamily="34" charset="0"/>
              </a:rPr>
            </a:br>
            <a:r>
              <a:rPr lang="en-GB" b="1" dirty="0">
                <a:solidFill>
                  <a:srgbClr val="103A5D"/>
                </a:solidFill>
                <a:latin typeface="Century Gothic" panose="020B0502020202020204" pitchFamily="34" charset="0"/>
              </a:rPr>
              <a:t>are involved?</a:t>
            </a:r>
          </a:p>
          <a:p>
            <a:pPr>
              <a:spcAft>
                <a:spcPts val="1200"/>
              </a:spcAft>
            </a:pPr>
            <a:r>
              <a:rPr lang="en-GB" dirty="0">
                <a:solidFill>
                  <a:srgbClr val="103A5D"/>
                </a:solidFill>
                <a:latin typeface="Century Gothic" panose="020B0502020202020204" pitchFamily="34" charset="0"/>
              </a:rPr>
              <a:t>Japan has many older people. </a:t>
            </a:r>
            <a:br>
              <a:rPr lang="en-GB" dirty="0">
                <a:solidFill>
                  <a:srgbClr val="103A5D"/>
                </a:solidFill>
                <a:latin typeface="Century Gothic" panose="020B0502020202020204" pitchFamily="34" charset="0"/>
              </a:rPr>
            </a:br>
            <a:r>
              <a:rPr lang="en-GB" dirty="0">
                <a:solidFill>
                  <a:srgbClr val="103A5D"/>
                </a:solidFill>
                <a:latin typeface="Century Gothic" panose="020B0502020202020204" pitchFamily="34" charset="0"/>
              </a:rPr>
              <a:t>They are very active and respected.</a:t>
            </a:r>
          </a:p>
          <a:p>
            <a:pPr>
              <a:spcAft>
                <a:spcPts val="1200"/>
              </a:spcAft>
            </a:pPr>
            <a:r>
              <a:rPr lang="en-GB" dirty="0" err="1">
                <a:solidFill>
                  <a:srgbClr val="103A5D"/>
                </a:solidFill>
                <a:latin typeface="Century Gothic" panose="020B0502020202020204" pitchFamily="34" charset="0"/>
              </a:rPr>
              <a:t>Keirō</a:t>
            </a:r>
            <a:r>
              <a:rPr lang="en-GB" dirty="0">
                <a:solidFill>
                  <a:srgbClr val="103A5D"/>
                </a:solidFill>
                <a:latin typeface="Century Gothic" panose="020B0502020202020204" pitchFamily="34" charset="0"/>
              </a:rPr>
              <a:t>-no-Hi (Respect for the Aged Day) is a public holiday. It celebrates older people. For example, schools give performances or older people take part in fitness displays. </a:t>
            </a:r>
          </a:p>
          <a:p>
            <a:pPr>
              <a:spcAft>
                <a:spcPts val="1200"/>
              </a:spcAft>
            </a:pPr>
            <a:endParaRPr lang="en-GB" b="1" dirty="0">
              <a:solidFill>
                <a:srgbClr val="103A5D"/>
              </a:solidFill>
              <a:latin typeface="Century Gothic" panose="020B0502020202020204" pitchFamily="34" charset="0"/>
            </a:endParaRPr>
          </a:p>
        </p:txBody>
      </p:sp>
      <p:pic>
        <p:nvPicPr>
          <p:cNvPr id="24" name="Google Shape;357;p39">
            <a:extLst>
              <a:ext uri="{FF2B5EF4-FFF2-40B4-BE49-F238E27FC236}">
                <a16:creationId xmlns:a16="http://schemas.microsoft.com/office/drawing/2014/main" id="{A8CA0887-D019-1E42-AD8B-190126D71192}"/>
              </a:ext>
            </a:extLst>
          </p:cNvPr>
          <p:cNvPicPr preferRelativeResize="0"/>
          <p:nvPr/>
        </p:nvPicPr>
        <p:blipFill rotWithShape="1">
          <a:blip r:embed="rId8" cstate="screen">
            <a:extLst>
              <a:ext uri="{28A0092B-C50C-407E-A947-70E740481C1C}">
                <a14:useLocalDpi xmlns:a14="http://schemas.microsoft.com/office/drawing/2010/main"/>
              </a:ext>
            </a:extLst>
          </a:blip>
          <a:srcRect/>
          <a:stretch/>
        </p:blipFill>
        <p:spPr>
          <a:xfrm>
            <a:off x="7039379" y="1502790"/>
            <a:ext cx="4150800" cy="4150799"/>
          </a:xfrm>
          <a:prstGeom prst="ellipse">
            <a:avLst/>
          </a:prstGeom>
          <a:noFill/>
          <a:ln>
            <a:noFill/>
          </a:ln>
        </p:spPr>
      </p:pic>
    </p:spTree>
    <p:extLst>
      <p:ext uri="{BB962C8B-B14F-4D97-AF65-F5344CB8AC3E}">
        <p14:creationId xmlns:p14="http://schemas.microsoft.com/office/powerpoint/2010/main" val="153033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6A28E1-6C9D-6747-AD66-ABB85B12093F}"/>
              </a:ext>
            </a:extLst>
          </p:cNvPr>
          <p:cNvSpPr txBox="1"/>
          <p:nvPr/>
        </p:nvSpPr>
        <p:spPr>
          <a:xfrm>
            <a:off x="1041905" y="1037063"/>
            <a:ext cx="4768586" cy="523220"/>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OMOIYARI </a:t>
            </a:r>
          </a:p>
        </p:txBody>
      </p:sp>
      <p:pic>
        <p:nvPicPr>
          <p:cNvPr id="35" name="Google Shape;357;p39">
            <a:extLst>
              <a:ext uri="{FF2B5EF4-FFF2-40B4-BE49-F238E27FC236}">
                <a16:creationId xmlns:a16="http://schemas.microsoft.com/office/drawing/2014/main" id="{D9278B2F-2EA9-834A-9CF3-22A2B3DC39BB}"/>
              </a:ext>
            </a:extLst>
          </p:cNvPr>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7050713" y="1211283"/>
            <a:ext cx="4150800" cy="4029728"/>
          </a:xfrm>
          <a:prstGeom prst="ellipse">
            <a:avLst/>
          </a:prstGeom>
          <a:noFill/>
          <a:ln>
            <a:noFill/>
          </a:ln>
        </p:spPr>
      </p:pic>
      <p:grpSp>
        <p:nvGrpSpPr>
          <p:cNvPr id="32" name="Group 31">
            <a:extLst>
              <a:ext uri="{FF2B5EF4-FFF2-40B4-BE49-F238E27FC236}">
                <a16:creationId xmlns:a16="http://schemas.microsoft.com/office/drawing/2014/main" id="{BB1B4EDF-F3ED-8C4B-9F5E-5B3D20C235E5}"/>
              </a:ext>
            </a:extLst>
          </p:cNvPr>
          <p:cNvGrpSpPr/>
          <p:nvPr/>
        </p:nvGrpSpPr>
        <p:grpSpPr>
          <a:xfrm>
            <a:off x="1124952" y="4657993"/>
            <a:ext cx="4894848" cy="697217"/>
            <a:chOff x="1124952" y="4657993"/>
            <a:chExt cx="4894848" cy="697217"/>
          </a:xfrm>
        </p:grpSpPr>
        <p:grpSp>
          <p:nvGrpSpPr>
            <p:cNvPr id="33" name="Group 32">
              <a:extLst>
                <a:ext uri="{FF2B5EF4-FFF2-40B4-BE49-F238E27FC236}">
                  <a16:creationId xmlns:a16="http://schemas.microsoft.com/office/drawing/2014/main" id="{A2D441CC-4F66-2B41-920E-99E631757E5B}"/>
                </a:ext>
              </a:extLst>
            </p:cNvPr>
            <p:cNvGrpSpPr/>
            <p:nvPr/>
          </p:nvGrpSpPr>
          <p:grpSpPr>
            <a:xfrm>
              <a:off x="1124952" y="4657993"/>
              <a:ext cx="4894848" cy="697217"/>
              <a:chOff x="1124952" y="5123720"/>
              <a:chExt cx="4894848" cy="697217"/>
            </a:xfrm>
          </p:grpSpPr>
          <p:sp>
            <p:nvSpPr>
              <p:cNvPr id="36" name="Oval 35">
                <a:extLst>
                  <a:ext uri="{FF2B5EF4-FFF2-40B4-BE49-F238E27FC236}">
                    <a16:creationId xmlns:a16="http://schemas.microsoft.com/office/drawing/2014/main" id="{64E1B0BC-A1AC-8442-BB4F-8E6A861EC6B7}"/>
                  </a:ext>
                </a:extLst>
              </p:cNvPr>
              <p:cNvSpPr/>
              <p:nvPr/>
            </p:nvSpPr>
            <p:spPr>
              <a:xfrm>
                <a:off x="2175326" y="5127585"/>
                <a:ext cx="693352" cy="693352"/>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001DEBD6-842A-B54C-8C12-D14122A8B845}"/>
                  </a:ext>
                </a:extLst>
              </p:cNvPr>
              <p:cNvGrpSpPr/>
              <p:nvPr/>
            </p:nvGrpSpPr>
            <p:grpSpPr>
              <a:xfrm>
                <a:off x="3225700" y="5127585"/>
                <a:ext cx="693352" cy="693352"/>
                <a:chOff x="5018065" y="2000303"/>
                <a:chExt cx="2078773" cy="2078773"/>
              </a:xfrm>
            </p:grpSpPr>
            <p:sp>
              <p:nvSpPr>
                <p:cNvPr id="47" name="Oval 46">
                  <a:extLst>
                    <a:ext uri="{FF2B5EF4-FFF2-40B4-BE49-F238E27FC236}">
                      <a16:creationId xmlns:a16="http://schemas.microsoft.com/office/drawing/2014/main" id="{8E260D40-28AD-AD4B-85A3-854BBD4182A8}"/>
                    </a:ext>
                  </a:extLst>
                </p:cNvPr>
                <p:cNvSpPr/>
                <p:nvPr/>
              </p:nvSpPr>
              <p:spPr>
                <a:xfrm>
                  <a:off x="5018065"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descr="A close up of a sign&#10;&#10;Description automatically generated">
                  <a:extLst>
                    <a:ext uri="{FF2B5EF4-FFF2-40B4-BE49-F238E27FC236}">
                      <a16:creationId xmlns:a16="http://schemas.microsoft.com/office/drawing/2014/main" id="{44CFB116-D5E9-EB40-8CBD-7E57F6AAB1F6}"/>
                    </a:ext>
                  </a:extLst>
                </p:cNvPr>
                <p:cNvPicPr>
                  <a:picLocks noChangeAspect="1"/>
                </p:cNvPicPr>
                <p:nvPr/>
              </p:nvPicPr>
              <p:blipFill>
                <a:blip r:embed="rId4"/>
                <a:stretch>
                  <a:fillRect/>
                </a:stretch>
              </p:blipFill>
              <p:spPr>
                <a:xfrm>
                  <a:off x="5239212" y="2241163"/>
                  <a:ext cx="1621526" cy="1597050"/>
                </a:xfrm>
                <a:prstGeom prst="rect">
                  <a:avLst/>
                </a:prstGeom>
              </p:spPr>
            </p:pic>
          </p:grpSp>
          <p:grpSp>
            <p:nvGrpSpPr>
              <p:cNvPr id="38" name="Group 37">
                <a:extLst>
                  <a:ext uri="{FF2B5EF4-FFF2-40B4-BE49-F238E27FC236}">
                    <a16:creationId xmlns:a16="http://schemas.microsoft.com/office/drawing/2014/main" id="{4AE586DC-2E5C-8D40-80CB-BDD1E54260CF}"/>
                  </a:ext>
                </a:extLst>
              </p:cNvPr>
              <p:cNvGrpSpPr/>
              <p:nvPr/>
            </p:nvGrpSpPr>
            <p:grpSpPr>
              <a:xfrm>
                <a:off x="4276074" y="5127585"/>
                <a:ext cx="693352" cy="693352"/>
                <a:chOff x="7241818" y="2000303"/>
                <a:chExt cx="2078773" cy="2078773"/>
              </a:xfrm>
            </p:grpSpPr>
            <p:sp>
              <p:nvSpPr>
                <p:cNvPr id="45" name="Oval 44">
                  <a:extLst>
                    <a:ext uri="{FF2B5EF4-FFF2-40B4-BE49-F238E27FC236}">
                      <a16:creationId xmlns:a16="http://schemas.microsoft.com/office/drawing/2014/main" id="{B8401E2C-4152-8849-8F16-3A819B636F73}"/>
                    </a:ext>
                  </a:extLst>
                </p:cNvPr>
                <p:cNvSpPr/>
                <p:nvPr/>
              </p:nvSpPr>
              <p:spPr>
                <a:xfrm>
                  <a:off x="7241818"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descr="A picture containing clock&#10;&#10;Description automatically generated">
                  <a:extLst>
                    <a:ext uri="{FF2B5EF4-FFF2-40B4-BE49-F238E27FC236}">
                      <a16:creationId xmlns:a16="http://schemas.microsoft.com/office/drawing/2014/main" id="{1AD51680-8E6A-8945-954F-21086F213B80}"/>
                    </a:ext>
                  </a:extLst>
                </p:cNvPr>
                <p:cNvPicPr>
                  <a:picLocks noChangeAspect="1"/>
                </p:cNvPicPr>
                <p:nvPr/>
              </p:nvPicPr>
              <p:blipFill>
                <a:blip r:embed="rId5"/>
                <a:stretch>
                  <a:fillRect/>
                </a:stretch>
              </p:blipFill>
              <p:spPr>
                <a:xfrm>
                  <a:off x="7405203" y="2218013"/>
                  <a:ext cx="1645015" cy="1620185"/>
                </a:xfrm>
                <a:prstGeom prst="rect">
                  <a:avLst/>
                </a:prstGeom>
              </p:spPr>
            </p:pic>
          </p:grpSp>
          <p:grpSp>
            <p:nvGrpSpPr>
              <p:cNvPr id="39" name="Group 38">
                <a:extLst>
                  <a:ext uri="{FF2B5EF4-FFF2-40B4-BE49-F238E27FC236}">
                    <a16:creationId xmlns:a16="http://schemas.microsoft.com/office/drawing/2014/main" id="{A2FBCE08-2A76-BC45-A06B-5DB839B27D1F}"/>
                  </a:ext>
                </a:extLst>
              </p:cNvPr>
              <p:cNvGrpSpPr/>
              <p:nvPr/>
            </p:nvGrpSpPr>
            <p:grpSpPr>
              <a:xfrm>
                <a:off x="5326448" y="5123720"/>
                <a:ext cx="693352" cy="693352"/>
                <a:chOff x="9465571" y="2000303"/>
                <a:chExt cx="2078773" cy="2078773"/>
              </a:xfrm>
            </p:grpSpPr>
            <p:sp>
              <p:nvSpPr>
                <p:cNvPr id="43" name="Oval 42">
                  <a:extLst>
                    <a:ext uri="{FF2B5EF4-FFF2-40B4-BE49-F238E27FC236}">
                      <a16:creationId xmlns:a16="http://schemas.microsoft.com/office/drawing/2014/main" id="{E0CFE4B1-48D2-B14D-8155-7AA9D645B8A5}"/>
                    </a:ext>
                  </a:extLst>
                </p:cNvPr>
                <p:cNvSpPr/>
                <p:nvPr/>
              </p:nvSpPr>
              <p:spPr>
                <a:xfrm>
                  <a:off x="9465571"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A close up of a logo&#10;&#10;Description automatically generated">
                  <a:extLst>
                    <a:ext uri="{FF2B5EF4-FFF2-40B4-BE49-F238E27FC236}">
                      <a16:creationId xmlns:a16="http://schemas.microsoft.com/office/drawing/2014/main" id="{40A5D4E3-113D-8A42-966F-32BBA9945E67}"/>
                    </a:ext>
                  </a:extLst>
                </p:cNvPr>
                <p:cNvPicPr>
                  <a:picLocks noChangeAspect="1"/>
                </p:cNvPicPr>
                <p:nvPr/>
              </p:nvPicPr>
              <p:blipFill>
                <a:blip r:embed="rId6"/>
                <a:stretch>
                  <a:fillRect/>
                </a:stretch>
              </p:blipFill>
              <p:spPr>
                <a:xfrm>
                  <a:off x="9739860" y="2331101"/>
                  <a:ext cx="1530194" cy="1507097"/>
                </a:xfrm>
                <a:prstGeom prst="rect">
                  <a:avLst/>
                </a:prstGeom>
              </p:spPr>
            </p:pic>
          </p:grpSp>
          <p:grpSp>
            <p:nvGrpSpPr>
              <p:cNvPr id="40" name="Group 39">
                <a:extLst>
                  <a:ext uri="{FF2B5EF4-FFF2-40B4-BE49-F238E27FC236}">
                    <a16:creationId xmlns:a16="http://schemas.microsoft.com/office/drawing/2014/main" id="{6D5B038A-B5E4-D24A-9F02-5A538DF808B1}"/>
                  </a:ext>
                </a:extLst>
              </p:cNvPr>
              <p:cNvGrpSpPr/>
              <p:nvPr/>
            </p:nvGrpSpPr>
            <p:grpSpPr>
              <a:xfrm>
                <a:off x="1124952" y="5127585"/>
                <a:ext cx="693352" cy="693352"/>
                <a:chOff x="586356" y="2000303"/>
                <a:chExt cx="2078773" cy="2078773"/>
              </a:xfrm>
            </p:grpSpPr>
            <p:sp>
              <p:nvSpPr>
                <p:cNvPr id="41" name="Oval 40">
                  <a:extLst>
                    <a:ext uri="{FF2B5EF4-FFF2-40B4-BE49-F238E27FC236}">
                      <a16:creationId xmlns:a16="http://schemas.microsoft.com/office/drawing/2014/main" id="{A8C174B5-597F-3F47-9E09-CBCE419C086C}"/>
                    </a:ext>
                  </a:extLst>
                </p:cNvPr>
                <p:cNvSpPr/>
                <p:nvPr/>
              </p:nvSpPr>
              <p:spPr>
                <a:xfrm>
                  <a:off x="586356"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descr="A close up of a logo&#10;&#10;Description automatically generated">
                  <a:extLst>
                    <a:ext uri="{FF2B5EF4-FFF2-40B4-BE49-F238E27FC236}">
                      <a16:creationId xmlns:a16="http://schemas.microsoft.com/office/drawing/2014/main" id="{4A25ECD5-91A7-CE42-8C7B-677E3F8EF2D8}"/>
                    </a:ext>
                  </a:extLst>
                </p:cNvPr>
                <p:cNvPicPr>
                  <a:picLocks noChangeAspect="1"/>
                </p:cNvPicPr>
                <p:nvPr/>
              </p:nvPicPr>
              <p:blipFill>
                <a:blip r:embed="rId7"/>
                <a:stretch>
                  <a:fillRect/>
                </a:stretch>
              </p:blipFill>
              <p:spPr>
                <a:xfrm>
                  <a:off x="898397" y="2319517"/>
                  <a:ext cx="1438894" cy="1417175"/>
                </a:xfrm>
                <a:prstGeom prst="rect">
                  <a:avLst/>
                </a:prstGeom>
              </p:spPr>
            </p:pic>
          </p:grpSp>
        </p:grpSp>
        <p:pic>
          <p:nvPicPr>
            <p:cNvPr id="34" name="Picture 33" descr="A close up of a sign&#10;&#10;Description automatically generated">
              <a:extLst>
                <a:ext uri="{FF2B5EF4-FFF2-40B4-BE49-F238E27FC236}">
                  <a16:creationId xmlns:a16="http://schemas.microsoft.com/office/drawing/2014/main" id="{17591373-5B33-D34F-86ED-1A99776BB8AE}"/>
                </a:ext>
              </a:extLst>
            </p:cNvPr>
            <p:cNvPicPr>
              <a:picLocks noChangeAspect="1"/>
            </p:cNvPicPr>
            <p:nvPr/>
          </p:nvPicPr>
          <p:blipFill>
            <a:blip r:embed="rId8"/>
            <a:stretch>
              <a:fillRect/>
            </a:stretch>
          </p:blipFill>
          <p:spPr>
            <a:xfrm>
              <a:off x="2233538" y="4726941"/>
              <a:ext cx="556134" cy="547740"/>
            </a:xfrm>
            <a:prstGeom prst="rect">
              <a:avLst/>
            </a:prstGeom>
          </p:spPr>
        </p:pic>
      </p:grpSp>
      <p:sp>
        <p:nvSpPr>
          <p:cNvPr id="23" name="Rectangle 22">
            <a:extLst>
              <a:ext uri="{FF2B5EF4-FFF2-40B4-BE49-F238E27FC236}">
                <a16:creationId xmlns:a16="http://schemas.microsoft.com/office/drawing/2014/main" id="{BB76C792-69DE-D64D-A3C5-C73E760FC04E}"/>
              </a:ext>
            </a:extLst>
          </p:cNvPr>
          <p:cNvSpPr/>
          <p:nvPr/>
        </p:nvSpPr>
        <p:spPr>
          <a:xfrm>
            <a:off x="1041905" y="1583880"/>
            <a:ext cx="4551373" cy="2893100"/>
          </a:xfrm>
          <a:prstGeom prst="rect">
            <a:avLst/>
          </a:prstGeom>
        </p:spPr>
        <p:txBody>
          <a:bodyPr wrap="square">
            <a:spAutoFit/>
          </a:bodyPr>
          <a:lstStyle/>
          <a:p>
            <a:pPr>
              <a:spcAft>
                <a:spcPts val="1200"/>
              </a:spcAft>
            </a:pPr>
            <a:r>
              <a:rPr lang="en-GB" b="1" dirty="0">
                <a:solidFill>
                  <a:srgbClr val="103A5D"/>
                </a:solidFill>
                <a:latin typeface="Century Gothic" panose="020B0502020202020204" pitchFamily="34" charset="0"/>
              </a:rPr>
              <a:t>Which happiness actions </a:t>
            </a:r>
            <a:br>
              <a:rPr lang="en-GB" b="1" dirty="0">
                <a:solidFill>
                  <a:srgbClr val="103A5D"/>
                </a:solidFill>
                <a:latin typeface="Century Gothic" panose="020B0502020202020204" pitchFamily="34" charset="0"/>
              </a:rPr>
            </a:br>
            <a:r>
              <a:rPr lang="en-GB" b="1" dirty="0">
                <a:solidFill>
                  <a:srgbClr val="103A5D"/>
                </a:solidFill>
                <a:latin typeface="Century Gothic" panose="020B0502020202020204" pitchFamily="34" charset="0"/>
              </a:rPr>
              <a:t>are involved?</a:t>
            </a:r>
          </a:p>
          <a:p>
            <a:pPr>
              <a:spcAft>
                <a:spcPts val="1200"/>
              </a:spcAft>
            </a:pPr>
            <a:r>
              <a:rPr lang="en-GB" dirty="0" err="1">
                <a:solidFill>
                  <a:srgbClr val="103A5D"/>
                </a:solidFill>
                <a:latin typeface="Century Gothic" panose="020B0502020202020204" pitchFamily="34" charset="0"/>
              </a:rPr>
              <a:t>Omoiyari</a:t>
            </a:r>
            <a:r>
              <a:rPr lang="en-GB" dirty="0">
                <a:solidFill>
                  <a:srgbClr val="103A5D"/>
                </a:solidFill>
                <a:latin typeface="Century Gothic" panose="020B0502020202020204" pitchFamily="34" charset="0"/>
              </a:rPr>
              <a:t> is very important in Japan. </a:t>
            </a:r>
            <a:br>
              <a:rPr lang="en-GB" dirty="0">
                <a:solidFill>
                  <a:srgbClr val="103A5D"/>
                </a:solidFill>
                <a:latin typeface="Century Gothic" panose="020B0502020202020204" pitchFamily="34" charset="0"/>
              </a:rPr>
            </a:br>
            <a:r>
              <a:rPr lang="en-GB" dirty="0">
                <a:solidFill>
                  <a:srgbClr val="103A5D"/>
                </a:solidFill>
                <a:latin typeface="Century Gothic" panose="020B0502020202020204" pitchFamily="34" charset="0"/>
              </a:rPr>
              <a:t>It means being kind and helping </a:t>
            </a:r>
            <a:br>
              <a:rPr lang="en-GB" dirty="0">
                <a:solidFill>
                  <a:srgbClr val="103A5D"/>
                </a:solidFill>
                <a:latin typeface="Century Gothic" panose="020B0502020202020204" pitchFamily="34" charset="0"/>
              </a:rPr>
            </a:br>
            <a:r>
              <a:rPr lang="en-GB" dirty="0">
                <a:solidFill>
                  <a:srgbClr val="103A5D"/>
                </a:solidFill>
                <a:latin typeface="Century Gothic" panose="020B0502020202020204" pitchFamily="34" charset="0"/>
              </a:rPr>
              <a:t>someone before they ask for help. </a:t>
            </a:r>
            <a:br>
              <a:rPr lang="en-GB" dirty="0">
                <a:solidFill>
                  <a:srgbClr val="103A5D"/>
                </a:solidFill>
                <a:latin typeface="Century Gothic" panose="020B0502020202020204" pitchFamily="34" charset="0"/>
              </a:rPr>
            </a:br>
            <a:r>
              <a:rPr lang="en-GB" dirty="0">
                <a:solidFill>
                  <a:srgbClr val="103A5D"/>
                </a:solidFill>
                <a:latin typeface="Century Gothic" panose="020B0502020202020204" pitchFamily="34" charset="0"/>
              </a:rPr>
              <a:t>It can be a large or small act </a:t>
            </a:r>
            <a:br>
              <a:rPr lang="en-GB" dirty="0">
                <a:solidFill>
                  <a:srgbClr val="103A5D"/>
                </a:solidFill>
                <a:latin typeface="Century Gothic" panose="020B0502020202020204" pitchFamily="34" charset="0"/>
              </a:rPr>
            </a:br>
            <a:r>
              <a:rPr lang="en-GB" dirty="0">
                <a:solidFill>
                  <a:srgbClr val="103A5D"/>
                </a:solidFill>
                <a:latin typeface="Century Gothic" panose="020B0502020202020204" pitchFamily="34" charset="0"/>
              </a:rPr>
              <a:t>of kindness. </a:t>
            </a:r>
          </a:p>
          <a:p>
            <a:pPr>
              <a:spcAft>
                <a:spcPts val="1200"/>
              </a:spcAft>
            </a:pPr>
            <a:r>
              <a:rPr lang="en-GB" dirty="0">
                <a:solidFill>
                  <a:srgbClr val="103A5D"/>
                </a:solidFill>
                <a:latin typeface="Century Gothic" panose="020B0502020202020204" pitchFamily="34" charset="0"/>
              </a:rPr>
              <a:t>For example, in Japan, pupils clean </a:t>
            </a:r>
            <a:br>
              <a:rPr lang="en-GB" dirty="0">
                <a:solidFill>
                  <a:srgbClr val="103A5D"/>
                </a:solidFill>
                <a:latin typeface="Century Gothic" panose="020B0502020202020204" pitchFamily="34" charset="0"/>
              </a:rPr>
            </a:br>
            <a:r>
              <a:rPr lang="en-GB" dirty="0">
                <a:solidFill>
                  <a:srgbClr val="103A5D"/>
                </a:solidFill>
                <a:latin typeface="Century Gothic" panose="020B0502020202020204" pitchFamily="34" charset="0"/>
              </a:rPr>
              <a:t>their schools and serve the lunch.</a:t>
            </a:r>
          </a:p>
        </p:txBody>
      </p:sp>
    </p:spTree>
    <p:extLst>
      <p:ext uri="{BB962C8B-B14F-4D97-AF65-F5344CB8AC3E}">
        <p14:creationId xmlns:p14="http://schemas.microsoft.com/office/powerpoint/2010/main" val="797931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91571E20-3D04-B24D-814C-33E3F2BDADC7}"/>
              </a:ext>
            </a:extLst>
          </p:cNvPr>
          <p:cNvSpPr txBox="1"/>
          <p:nvPr/>
        </p:nvSpPr>
        <p:spPr>
          <a:xfrm>
            <a:off x="1" y="1037063"/>
            <a:ext cx="12192000" cy="954107"/>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TO BE ABLE TO DO THE HAPPINESS ACTIONS, </a:t>
            </a:r>
            <a:br>
              <a:rPr lang="en-US" sz="2800" b="1" dirty="0">
                <a:solidFill>
                  <a:srgbClr val="D0353B"/>
                </a:solidFill>
                <a:latin typeface="Century Gothic" panose="020B0502020202020204" pitchFamily="34" charset="0"/>
              </a:rPr>
            </a:br>
            <a:r>
              <a:rPr lang="en-US" sz="2800" b="1" dirty="0">
                <a:solidFill>
                  <a:srgbClr val="D0353B"/>
                </a:solidFill>
                <a:latin typeface="Century Gothic" panose="020B0502020202020204" pitchFamily="34" charset="0"/>
              </a:rPr>
              <a:t>WE NEED TO BALANCE…</a:t>
            </a:r>
          </a:p>
        </p:txBody>
      </p:sp>
      <p:sp>
        <p:nvSpPr>
          <p:cNvPr id="18" name="Rounded Rectangle 17">
            <a:extLst>
              <a:ext uri="{FF2B5EF4-FFF2-40B4-BE49-F238E27FC236}">
                <a16:creationId xmlns:a16="http://schemas.microsoft.com/office/drawing/2014/main" id="{9DAD9B44-CE9D-DF4B-BB07-C742C059921A}"/>
              </a:ext>
            </a:extLst>
          </p:cNvPr>
          <p:cNvSpPr/>
          <p:nvPr/>
        </p:nvSpPr>
        <p:spPr>
          <a:xfrm>
            <a:off x="1840322" y="4793497"/>
            <a:ext cx="2662669"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awake / asleep</a:t>
            </a:r>
          </a:p>
        </p:txBody>
      </p:sp>
      <p:sp>
        <p:nvSpPr>
          <p:cNvPr id="16" name="Rounded Rectangle 15">
            <a:extLst>
              <a:ext uri="{FF2B5EF4-FFF2-40B4-BE49-F238E27FC236}">
                <a16:creationId xmlns:a16="http://schemas.microsoft.com/office/drawing/2014/main" id="{E004C641-24EA-2C4D-95D6-6C7AE9AD01BF}"/>
              </a:ext>
            </a:extLst>
          </p:cNvPr>
          <p:cNvSpPr/>
          <p:nvPr/>
        </p:nvSpPr>
        <p:spPr>
          <a:xfrm>
            <a:off x="1803628" y="2636564"/>
            <a:ext cx="2662669"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indoors / outdoors</a:t>
            </a:r>
          </a:p>
        </p:txBody>
      </p:sp>
      <p:sp>
        <p:nvSpPr>
          <p:cNvPr id="28" name="Google Shape;384;p41">
            <a:extLst>
              <a:ext uri="{FF2B5EF4-FFF2-40B4-BE49-F238E27FC236}">
                <a16:creationId xmlns:a16="http://schemas.microsoft.com/office/drawing/2014/main" id="{5D64E7D4-598B-5646-87A6-0C68D44AC4A6}"/>
              </a:ext>
            </a:extLst>
          </p:cNvPr>
          <p:cNvSpPr txBox="1"/>
          <p:nvPr/>
        </p:nvSpPr>
        <p:spPr>
          <a:xfrm>
            <a:off x="8083584" y="3628513"/>
            <a:ext cx="3591614"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385;p41">
            <a:extLst>
              <a:ext uri="{FF2B5EF4-FFF2-40B4-BE49-F238E27FC236}">
                <a16:creationId xmlns:a16="http://schemas.microsoft.com/office/drawing/2014/main" id="{C9261C38-63B4-644A-9B25-3B23D69DD690}"/>
              </a:ext>
            </a:extLst>
          </p:cNvPr>
          <p:cNvSpPr txBox="1"/>
          <p:nvPr/>
        </p:nvSpPr>
        <p:spPr>
          <a:xfrm>
            <a:off x="7689010" y="5055108"/>
            <a:ext cx="4854803"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30" name="Rounded Rectangle 29">
            <a:extLst>
              <a:ext uri="{FF2B5EF4-FFF2-40B4-BE49-F238E27FC236}">
                <a16:creationId xmlns:a16="http://schemas.microsoft.com/office/drawing/2014/main" id="{46FAD7DF-3D8D-4F4D-8BF8-77A6568398BD}"/>
              </a:ext>
            </a:extLst>
          </p:cNvPr>
          <p:cNvSpPr/>
          <p:nvPr/>
        </p:nvSpPr>
        <p:spPr>
          <a:xfrm>
            <a:off x="691929" y="3762305"/>
            <a:ext cx="2662669"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working / playing</a:t>
            </a:r>
          </a:p>
        </p:txBody>
      </p:sp>
      <p:sp>
        <p:nvSpPr>
          <p:cNvPr id="33" name="Rounded Rectangle 32">
            <a:extLst>
              <a:ext uri="{FF2B5EF4-FFF2-40B4-BE49-F238E27FC236}">
                <a16:creationId xmlns:a16="http://schemas.microsoft.com/office/drawing/2014/main" id="{1D46678E-DA20-0D45-9FC6-DBAC282FF3AC}"/>
              </a:ext>
            </a:extLst>
          </p:cNvPr>
          <p:cNvSpPr/>
          <p:nvPr/>
        </p:nvSpPr>
        <p:spPr>
          <a:xfrm>
            <a:off x="7611797" y="2636564"/>
            <a:ext cx="2662669"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screen time / real time</a:t>
            </a:r>
          </a:p>
        </p:txBody>
      </p:sp>
      <p:sp>
        <p:nvSpPr>
          <p:cNvPr id="34" name="Rounded Rectangle 33">
            <a:extLst>
              <a:ext uri="{FF2B5EF4-FFF2-40B4-BE49-F238E27FC236}">
                <a16:creationId xmlns:a16="http://schemas.microsoft.com/office/drawing/2014/main" id="{D532057B-90C9-A74A-871A-2CE4C9E37038}"/>
              </a:ext>
            </a:extLst>
          </p:cNvPr>
          <p:cNvSpPr/>
          <p:nvPr/>
        </p:nvSpPr>
        <p:spPr>
          <a:xfrm>
            <a:off x="8407261" y="3762305"/>
            <a:ext cx="2662669"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sitting / standing</a:t>
            </a:r>
          </a:p>
        </p:txBody>
      </p:sp>
      <p:sp>
        <p:nvSpPr>
          <p:cNvPr id="35" name="Rounded Rectangle 34">
            <a:extLst>
              <a:ext uri="{FF2B5EF4-FFF2-40B4-BE49-F238E27FC236}">
                <a16:creationId xmlns:a16="http://schemas.microsoft.com/office/drawing/2014/main" id="{21C4C0C1-924E-8747-A649-C7506978C789}"/>
              </a:ext>
            </a:extLst>
          </p:cNvPr>
          <p:cNvSpPr/>
          <p:nvPr/>
        </p:nvSpPr>
        <p:spPr>
          <a:xfrm>
            <a:off x="7611797" y="4769610"/>
            <a:ext cx="2662669" cy="52322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energy in / energy out</a:t>
            </a:r>
          </a:p>
        </p:txBody>
      </p:sp>
      <p:pic>
        <p:nvPicPr>
          <p:cNvPr id="36" name="Picture 35" descr="A close up of a sign&#10;&#10;Description automatically generated">
            <a:extLst>
              <a:ext uri="{FF2B5EF4-FFF2-40B4-BE49-F238E27FC236}">
                <a16:creationId xmlns:a16="http://schemas.microsoft.com/office/drawing/2014/main" id="{D38FCFEA-1BB1-2A4E-B6DB-303D062EDE53}"/>
              </a:ext>
            </a:extLst>
          </p:cNvPr>
          <p:cNvPicPr>
            <a:picLocks noChangeAspect="1"/>
          </p:cNvPicPr>
          <p:nvPr/>
        </p:nvPicPr>
        <p:blipFill>
          <a:blip r:embed="rId3"/>
          <a:stretch>
            <a:fillRect/>
          </a:stretch>
        </p:blipFill>
        <p:spPr>
          <a:xfrm>
            <a:off x="4633191" y="2502997"/>
            <a:ext cx="2816768" cy="2774251"/>
          </a:xfrm>
          <a:prstGeom prst="rect">
            <a:avLst/>
          </a:prstGeom>
        </p:spPr>
      </p:pic>
    </p:spTree>
    <p:extLst>
      <p:ext uri="{BB962C8B-B14F-4D97-AF65-F5344CB8AC3E}">
        <p14:creationId xmlns:p14="http://schemas.microsoft.com/office/powerpoint/2010/main" val="77519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30" grpId="0" animBg="1"/>
      <p:bldP spid="33" grpId="0" animBg="1"/>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385;p41">
            <a:extLst>
              <a:ext uri="{FF2B5EF4-FFF2-40B4-BE49-F238E27FC236}">
                <a16:creationId xmlns:a16="http://schemas.microsoft.com/office/drawing/2014/main" id="{C9261C38-63B4-644A-9B25-3B23D69DD690}"/>
              </a:ext>
            </a:extLst>
          </p:cNvPr>
          <p:cNvSpPr txBox="1"/>
          <p:nvPr/>
        </p:nvSpPr>
        <p:spPr>
          <a:xfrm>
            <a:off x="7689010" y="5055108"/>
            <a:ext cx="4854803"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 name="TextBox 11">
            <a:extLst>
              <a:ext uri="{FF2B5EF4-FFF2-40B4-BE49-F238E27FC236}">
                <a16:creationId xmlns:a16="http://schemas.microsoft.com/office/drawing/2014/main" id="{5A28DCF6-02C6-7D48-A100-7C87C59C9FAC}"/>
              </a:ext>
            </a:extLst>
          </p:cNvPr>
          <p:cNvSpPr txBox="1"/>
          <p:nvPr/>
        </p:nvSpPr>
        <p:spPr>
          <a:xfrm>
            <a:off x="1041905" y="1376427"/>
            <a:ext cx="5462590" cy="954107"/>
          </a:xfrm>
          <a:prstGeom prst="rect">
            <a:avLst/>
          </a:prstGeom>
          <a:noFill/>
        </p:spPr>
        <p:txBody>
          <a:bodyPr wrap="square" rtlCol="0">
            <a:spAutoFit/>
          </a:bodyPr>
          <a:lstStyle/>
          <a:p>
            <a:pPr>
              <a:spcAft>
                <a:spcPts val="1200"/>
              </a:spcAft>
            </a:pPr>
            <a:r>
              <a:rPr lang="en-GB" sz="2800" b="1" dirty="0">
                <a:solidFill>
                  <a:srgbClr val="D0353B"/>
                </a:solidFill>
                <a:latin typeface="Century Gothic"/>
                <a:ea typeface="Century Gothic"/>
                <a:cs typeface="Century Gothic"/>
                <a:sym typeface="Century Gothic"/>
              </a:rPr>
              <a:t>HOW DO ATHLETES FIND BALANCE AND STAY HAPPY?</a:t>
            </a:r>
            <a:endParaRPr lang="en-US" sz="2800" b="1" dirty="0">
              <a:solidFill>
                <a:srgbClr val="D0353B"/>
              </a:solidFill>
              <a:latin typeface="Century Gothic" panose="020B0502020202020204" pitchFamily="34" charset="0"/>
            </a:endParaRPr>
          </a:p>
        </p:txBody>
      </p:sp>
      <p:pic>
        <p:nvPicPr>
          <p:cNvPr id="13" name="Google Shape;357;p39">
            <a:extLst>
              <a:ext uri="{FF2B5EF4-FFF2-40B4-BE49-F238E27FC236}">
                <a16:creationId xmlns:a16="http://schemas.microsoft.com/office/drawing/2014/main" id="{C144D345-B1C4-2848-8A98-EB75F21BEB89}"/>
              </a:ext>
            </a:extLst>
          </p:cNvPr>
          <p:cNvPicPr preferRelativeResize="0"/>
          <p:nvPr/>
        </p:nvPicPr>
        <p:blipFill rotWithShape="1">
          <a:blip r:embed="rId3"/>
          <a:srcRect l="-3509" r="3509"/>
          <a:stretch/>
        </p:blipFill>
        <p:spPr>
          <a:xfrm>
            <a:off x="7111249" y="1211283"/>
            <a:ext cx="4029728" cy="4029728"/>
          </a:xfrm>
          <a:prstGeom prst="ellipse">
            <a:avLst/>
          </a:prstGeom>
          <a:solidFill>
            <a:srgbClr val="F1F1F1"/>
          </a:solidFill>
          <a:ln>
            <a:noFill/>
          </a:ln>
        </p:spPr>
      </p:pic>
      <p:grpSp>
        <p:nvGrpSpPr>
          <p:cNvPr id="14" name="Group 13">
            <a:extLst>
              <a:ext uri="{FF2B5EF4-FFF2-40B4-BE49-F238E27FC236}">
                <a16:creationId xmlns:a16="http://schemas.microsoft.com/office/drawing/2014/main" id="{91EB6D75-6735-5B4A-8BC6-AAEB3C71BFDA}"/>
              </a:ext>
            </a:extLst>
          </p:cNvPr>
          <p:cNvGrpSpPr/>
          <p:nvPr/>
        </p:nvGrpSpPr>
        <p:grpSpPr>
          <a:xfrm>
            <a:off x="1155839" y="2636865"/>
            <a:ext cx="5169340" cy="2274176"/>
            <a:chOff x="7267080" y="2186575"/>
            <a:chExt cx="2578121" cy="1134207"/>
          </a:xfrm>
        </p:grpSpPr>
        <p:sp>
          <p:nvSpPr>
            <p:cNvPr id="15" name="Rounded Rectangle 14">
              <a:extLst>
                <a:ext uri="{FF2B5EF4-FFF2-40B4-BE49-F238E27FC236}">
                  <a16:creationId xmlns:a16="http://schemas.microsoft.com/office/drawing/2014/main" id="{2F0BC4A5-A383-0145-A604-6C58000F21E5}"/>
                </a:ext>
              </a:extLst>
            </p:cNvPr>
            <p:cNvSpPr/>
            <p:nvPr/>
          </p:nvSpPr>
          <p:spPr>
            <a:xfrm>
              <a:off x="7267080" y="2186575"/>
              <a:ext cx="2394868" cy="1134207"/>
            </a:xfrm>
            <a:prstGeom prst="roundRect">
              <a:avLst>
                <a:gd name="adj" fmla="val 458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2590"/>
              </a:pPr>
              <a:r>
                <a:rPr lang="en-US" b="1" dirty="0">
                  <a:solidFill>
                    <a:schemeClr val="bg1"/>
                  </a:solidFill>
                  <a:latin typeface="Century Gothic" panose="020B0502020202020204" pitchFamily="34" charset="0"/>
                </a:rPr>
                <a:t>It’s really important for athletes to </a:t>
              </a:r>
              <a:br>
                <a:rPr lang="en-US" b="1" dirty="0">
                  <a:solidFill>
                    <a:schemeClr val="bg1"/>
                  </a:solidFill>
                  <a:latin typeface="Century Gothic" panose="020B0502020202020204" pitchFamily="34" charset="0"/>
                </a:rPr>
              </a:br>
              <a:r>
                <a:rPr lang="en-US" b="1" dirty="0">
                  <a:solidFill>
                    <a:schemeClr val="bg1"/>
                  </a:solidFill>
                  <a:latin typeface="Century Gothic" panose="020B0502020202020204" pitchFamily="34" charset="0"/>
                </a:rPr>
                <a:t>be able to focus on their sporting performance when it matters, </a:t>
              </a:r>
              <a:br>
                <a:rPr lang="en-US" b="1" dirty="0">
                  <a:solidFill>
                    <a:schemeClr val="bg1"/>
                  </a:solidFill>
                  <a:latin typeface="Century Gothic" panose="020B0502020202020204" pitchFamily="34" charset="0"/>
                </a:rPr>
              </a:br>
              <a:r>
                <a:rPr lang="en-US" b="1" dirty="0">
                  <a:solidFill>
                    <a:schemeClr val="bg1"/>
                  </a:solidFill>
                  <a:latin typeface="Century Gothic" panose="020B0502020202020204" pitchFamily="34" charset="0"/>
                </a:rPr>
                <a:t>but also be able to switch off from </a:t>
              </a:r>
              <a:br>
                <a:rPr lang="en-US" b="1" dirty="0">
                  <a:solidFill>
                    <a:schemeClr val="bg1"/>
                  </a:solidFill>
                  <a:latin typeface="Century Gothic" panose="020B0502020202020204" pitchFamily="34" charset="0"/>
                </a:rPr>
              </a:br>
              <a:r>
                <a:rPr lang="en-US" b="1" dirty="0">
                  <a:solidFill>
                    <a:schemeClr val="bg1"/>
                  </a:solidFill>
                  <a:latin typeface="Century Gothic" panose="020B0502020202020204" pitchFamily="34" charset="0"/>
                </a:rPr>
                <a:t>that sporting lifestyle sometimes.</a:t>
              </a:r>
            </a:p>
          </p:txBody>
        </p:sp>
        <p:sp>
          <p:nvSpPr>
            <p:cNvPr id="17" name="Triangle 16">
              <a:extLst>
                <a:ext uri="{FF2B5EF4-FFF2-40B4-BE49-F238E27FC236}">
                  <a16:creationId xmlns:a16="http://schemas.microsoft.com/office/drawing/2014/main" id="{C8B68A4E-26FC-9C4F-8260-6970B9853E2B}"/>
                </a:ext>
              </a:extLst>
            </p:cNvPr>
            <p:cNvSpPr/>
            <p:nvPr/>
          </p:nvSpPr>
          <p:spPr>
            <a:xfrm rot="5400000">
              <a:off x="9585828" y="2636591"/>
              <a:ext cx="290146" cy="228600"/>
            </a:xfrm>
            <a:prstGeom prst="triangl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382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a:extLst>
              <a:ext uri="{FF2B5EF4-FFF2-40B4-BE49-F238E27FC236}">
                <a16:creationId xmlns:a16="http://schemas.microsoft.com/office/drawing/2014/main" id="{59F82C51-4C76-154B-9CAE-9B497E242C1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55251" y="1699990"/>
            <a:ext cx="3444478" cy="3484800"/>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6A28E1-6C9D-6747-AD66-ABB85B12093F}"/>
              </a:ext>
            </a:extLst>
          </p:cNvPr>
          <p:cNvSpPr txBox="1"/>
          <p:nvPr/>
        </p:nvSpPr>
        <p:spPr>
          <a:xfrm>
            <a:off x="1041905" y="1037063"/>
            <a:ext cx="9634012" cy="523220"/>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HOW DO ATHLETES FIND BALANCE AND STAY HAPPY?</a:t>
            </a:r>
          </a:p>
        </p:txBody>
      </p:sp>
      <p:sp>
        <p:nvSpPr>
          <p:cNvPr id="5" name="Rectangle 4">
            <a:extLst>
              <a:ext uri="{FF2B5EF4-FFF2-40B4-BE49-F238E27FC236}">
                <a16:creationId xmlns:a16="http://schemas.microsoft.com/office/drawing/2014/main" id="{C4140C68-3943-334A-898D-9726BB2E321A}"/>
              </a:ext>
            </a:extLst>
          </p:cNvPr>
          <p:cNvSpPr/>
          <p:nvPr/>
        </p:nvSpPr>
        <p:spPr>
          <a:xfrm>
            <a:off x="1040780" y="1647455"/>
            <a:ext cx="6663226" cy="830997"/>
          </a:xfrm>
          <a:prstGeom prst="rect">
            <a:avLst/>
          </a:prstGeom>
        </p:spPr>
        <p:txBody>
          <a:bodyPr wrap="square">
            <a:spAutoFit/>
          </a:bodyPr>
          <a:lstStyle/>
          <a:p>
            <a:pPr>
              <a:spcAft>
                <a:spcPts val="1200"/>
              </a:spcAft>
            </a:pPr>
            <a:r>
              <a:rPr lang="en-US" sz="1600" b="1" dirty="0">
                <a:solidFill>
                  <a:srgbClr val="103A5D"/>
                </a:solidFill>
                <a:latin typeface="Century Gothic" panose="020B0502020202020204" pitchFamily="34" charset="0"/>
              </a:rPr>
              <a:t>Bradley Forbes-</a:t>
            </a:r>
            <a:r>
              <a:rPr lang="en-US" sz="1600" b="1" dirty="0" err="1">
                <a:solidFill>
                  <a:srgbClr val="103A5D"/>
                </a:solidFill>
                <a:latin typeface="Century Gothic" panose="020B0502020202020204" pitchFamily="34" charset="0"/>
              </a:rPr>
              <a:t>Cryans</a:t>
            </a:r>
            <a:r>
              <a:rPr lang="en-US" sz="1600" dirty="0">
                <a:solidFill>
                  <a:srgbClr val="103A5D"/>
                </a:solidFill>
                <a:latin typeface="Century Gothic" panose="020B0502020202020204" pitchFamily="34" charset="0"/>
              </a:rPr>
              <a:t> is a Scottish slalom canoeist who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has been selected to represent Team GB at the Tokyo 2020 Olympic Games. Bradley finds balance by:</a:t>
            </a:r>
          </a:p>
        </p:txBody>
      </p:sp>
      <p:grpSp>
        <p:nvGrpSpPr>
          <p:cNvPr id="38" name="Group 37">
            <a:extLst>
              <a:ext uri="{FF2B5EF4-FFF2-40B4-BE49-F238E27FC236}">
                <a16:creationId xmlns:a16="http://schemas.microsoft.com/office/drawing/2014/main" id="{A7D6F22D-D9A1-ED43-92C2-49049BD92DDB}"/>
              </a:ext>
            </a:extLst>
          </p:cNvPr>
          <p:cNvGrpSpPr/>
          <p:nvPr/>
        </p:nvGrpSpPr>
        <p:grpSpPr>
          <a:xfrm>
            <a:off x="1074331" y="4292863"/>
            <a:ext cx="652001" cy="652001"/>
            <a:chOff x="7241818" y="2359118"/>
            <a:chExt cx="2078773" cy="2078773"/>
          </a:xfrm>
        </p:grpSpPr>
        <p:sp>
          <p:nvSpPr>
            <p:cNvPr id="39" name="Oval 38">
              <a:extLst>
                <a:ext uri="{FF2B5EF4-FFF2-40B4-BE49-F238E27FC236}">
                  <a16:creationId xmlns:a16="http://schemas.microsoft.com/office/drawing/2014/main" id="{BFF67743-215E-BA4E-8AFE-17A46838B384}"/>
                </a:ext>
              </a:extLst>
            </p:cNvPr>
            <p:cNvSpPr/>
            <p:nvPr/>
          </p:nvSpPr>
          <p:spPr>
            <a:xfrm>
              <a:off x="7241818" y="2359118"/>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descr="A picture containing clock&#10;&#10;Description automatically generated">
              <a:extLst>
                <a:ext uri="{FF2B5EF4-FFF2-40B4-BE49-F238E27FC236}">
                  <a16:creationId xmlns:a16="http://schemas.microsoft.com/office/drawing/2014/main" id="{B3E6BF32-1642-8F4C-8592-EACC6A91C40F}"/>
                </a:ext>
              </a:extLst>
            </p:cNvPr>
            <p:cNvPicPr>
              <a:picLocks noChangeAspect="1"/>
            </p:cNvPicPr>
            <p:nvPr/>
          </p:nvPicPr>
          <p:blipFill>
            <a:blip r:embed="rId4"/>
            <a:stretch>
              <a:fillRect/>
            </a:stretch>
          </p:blipFill>
          <p:spPr>
            <a:xfrm>
              <a:off x="7405203" y="2576828"/>
              <a:ext cx="1645015" cy="1620185"/>
            </a:xfrm>
            <a:prstGeom prst="rect">
              <a:avLst/>
            </a:prstGeom>
          </p:spPr>
        </p:pic>
      </p:grpSp>
      <p:grpSp>
        <p:nvGrpSpPr>
          <p:cNvPr id="41" name="Group 40">
            <a:extLst>
              <a:ext uri="{FF2B5EF4-FFF2-40B4-BE49-F238E27FC236}">
                <a16:creationId xmlns:a16="http://schemas.microsoft.com/office/drawing/2014/main" id="{E0C61AFD-E39E-DD47-B438-F36A02A2CD51}"/>
              </a:ext>
            </a:extLst>
          </p:cNvPr>
          <p:cNvGrpSpPr/>
          <p:nvPr/>
        </p:nvGrpSpPr>
        <p:grpSpPr>
          <a:xfrm>
            <a:off x="1057552" y="2708609"/>
            <a:ext cx="652001" cy="652001"/>
            <a:chOff x="555569" y="2385395"/>
            <a:chExt cx="2078773" cy="2078773"/>
          </a:xfrm>
        </p:grpSpPr>
        <p:sp>
          <p:nvSpPr>
            <p:cNvPr id="42" name="Oval 41">
              <a:extLst>
                <a:ext uri="{FF2B5EF4-FFF2-40B4-BE49-F238E27FC236}">
                  <a16:creationId xmlns:a16="http://schemas.microsoft.com/office/drawing/2014/main" id="{6EA8AF78-A13C-904A-A0C8-021E7CF422D4}"/>
                </a:ext>
              </a:extLst>
            </p:cNvPr>
            <p:cNvSpPr/>
            <p:nvPr/>
          </p:nvSpPr>
          <p:spPr>
            <a:xfrm>
              <a:off x="555569" y="2385395"/>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A close up of a logo&#10;&#10;Description automatically generated">
              <a:extLst>
                <a:ext uri="{FF2B5EF4-FFF2-40B4-BE49-F238E27FC236}">
                  <a16:creationId xmlns:a16="http://schemas.microsoft.com/office/drawing/2014/main" id="{44A3B90F-6DE4-6546-9A06-56036FE3BEAF}"/>
                </a:ext>
              </a:extLst>
            </p:cNvPr>
            <p:cNvPicPr>
              <a:picLocks noChangeAspect="1"/>
            </p:cNvPicPr>
            <p:nvPr/>
          </p:nvPicPr>
          <p:blipFill>
            <a:blip r:embed="rId5"/>
            <a:stretch>
              <a:fillRect/>
            </a:stretch>
          </p:blipFill>
          <p:spPr>
            <a:xfrm>
              <a:off x="867610" y="2704609"/>
              <a:ext cx="1438894" cy="1417175"/>
            </a:xfrm>
            <a:prstGeom prst="rect">
              <a:avLst/>
            </a:prstGeom>
          </p:spPr>
        </p:pic>
      </p:grpSp>
      <p:grpSp>
        <p:nvGrpSpPr>
          <p:cNvPr id="44" name="Group 43">
            <a:extLst>
              <a:ext uri="{FF2B5EF4-FFF2-40B4-BE49-F238E27FC236}">
                <a16:creationId xmlns:a16="http://schemas.microsoft.com/office/drawing/2014/main" id="{F0CACC25-5999-A046-94CE-4AF7E024F2D9}"/>
              </a:ext>
            </a:extLst>
          </p:cNvPr>
          <p:cNvGrpSpPr/>
          <p:nvPr/>
        </p:nvGrpSpPr>
        <p:grpSpPr>
          <a:xfrm>
            <a:off x="1057552" y="3484059"/>
            <a:ext cx="652001" cy="652001"/>
            <a:chOff x="5018065" y="2359118"/>
            <a:chExt cx="2078773" cy="2078773"/>
          </a:xfrm>
        </p:grpSpPr>
        <p:sp>
          <p:nvSpPr>
            <p:cNvPr id="45" name="Oval 44">
              <a:extLst>
                <a:ext uri="{FF2B5EF4-FFF2-40B4-BE49-F238E27FC236}">
                  <a16:creationId xmlns:a16="http://schemas.microsoft.com/office/drawing/2014/main" id="{4ABDD116-EEF1-0B40-BC4F-72A5A89CA233}"/>
                </a:ext>
              </a:extLst>
            </p:cNvPr>
            <p:cNvSpPr/>
            <p:nvPr/>
          </p:nvSpPr>
          <p:spPr>
            <a:xfrm>
              <a:off x="5018065" y="2359118"/>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descr="A close up of a sign&#10;&#10;Description automatically generated">
              <a:extLst>
                <a:ext uri="{FF2B5EF4-FFF2-40B4-BE49-F238E27FC236}">
                  <a16:creationId xmlns:a16="http://schemas.microsoft.com/office/drawing/2014/main" id="{5CA29ECD-EBB8-7E46-87A6-02794413F41B}"/>
                </a:ext>
              </a:extLst>
            </p:cNvPr>
            <p:cNvPicPr>
              <a:picLocks noChangeAspect="1"/>
            </p:cNvPicPr>
            <p:nvPr/>
          </p:nvPicPr>
          <p:blipFill>
            <a:blip r:embed="rId6"/>
            <a:stretch>
              <a:fillRect/>
            </a:stretch>
          </p:blipFill>
          <p:spPr>
            <a:xfrm>
              <a:off x="5255706" y="2607323"/>
              <a:ext cx="1621526" cy="1597050"/>
            </a:xfrm>
            <a:prstGeom prst="rect">
              <a:avLst/>
            </a:prstGeom>
          </p:spPr>
        </p:pic>
      </p:grpSp>
      <p:sp>
        <p:nvSpPr>
          <p:cNvPr id="3" name="Rectangle 2">
            <a:extLst>
              <a:ext uri="{FF2B5EF4-FFF2-40B4-BE49-F238E27FC236}">
                <a16:creationId xmlns:a16="http://schemas.microsoft.com/office/drawing/2014/main" id="{856F9B2C-1961-0F43-8C7B-95745AE32B30}"/>
              </a:ext>
            </a:extLst>
          </p:cNvPr>
          <p:cNvSpPr/>
          <p:nvPr/>
        </p:nvSpPr>
        <p:spPr>
          <a:xfrm>
            <a:off x="1850820" y="2783720"/>
            <a:ext cx="5057981" cy="2123658"/>
          </a:xfrm>
          <a:prstGeom prst="rect">
            <a:avLst/>
          </a:prstGeom>
        </p:spPr>
        <p:txBody>
          <a:bodyPr wrap="square">
            <a:spAutoFit/>
          </a:bodyPr>
          <a:lstStyle/>
          <a:p>
            <a:pPr>
              <a:spcAft>
                <a:spcPts val="1200"/>
              </a:spcAft>
            </a:pPr>
            <a:r>
              <a:rPr lang="en-US" sz="1600" dirty="0">
                <a:solidFill>
                  <a:srgbClr val="103A5D"/>
                </a:solidFill>
                <a:latin typeface="Century Gothic" panose="020B0502020202020204" pitchFamily="34" charset="0"/>
              </a:rPr>
              <a:t>staying connected with his friends and family</a:t>
            </a:r>
            <a:br>
              <a:rPr lang="en-US" sz="1600" dirty="0">
                <a:solidFill>
                  <a:srgbClr val="103A5D"/>
                </a:solidFill>
                <a:latin typeface="Century Gothic" panose="020B0502020202020204" pitchFamily="34" charset="0"/>
              </a:rPr>
            </a:br>
            <a:endParaRPr lang="en-US" sz="1600" dirty="0">
              <a:solidFill>
                <a:srgbClr val="103A5D"/>
              </a:solidFill>
              <a:latin typeface="Century Gothic" panose="020B0502020202020204" pitchFamily="34" charset="0"/>
            </a:endParaRPr>
          </a:p>
          <a:p>
            <a:pPr>
              <a:spcAft>
                <a:spcPts val="1200"/>
              </a:spcAft>
            </a:pPr>
            <a:r>
              <a:rPr lang="en-US" sz="1600" dirty="0">
                <a:solidFill>
                  <a:srgbClr val="103A5D"/>
                </a:solidFill>
                <a:latin typeface="Century Gothic" panose="020B0502020202020204" pitchFamily="34" charset="0"/>
              </a:rPr>
              <a:t>keeping active outside of his sport,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by running and playing golf</a:t>
            </a:r>
          </a:p>
          <a:p>
            <a:pPr>
              <a:spcAft>
                <a:spcPts val="1200"/>
              </a:spcAft>
            </a:pP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learning new languages so he can communicate with foreign athletes and competitors. </a:t>
            </a:r>
          </a:p>
        </p:txBody>
      </p:sp>
      <p:grpSp>
        <p:nvGrpSpPr>
          <p:cNvPr id="6" name="Group 5">
            <a:extLst>
              <a:ext uri="{FF2B5EF4-FFF2-40B4-BE49-F238E27FC236}">
                <a16:creationId xmlns:a16="http://schemas.microsoft.com/office/drawing/2014/main" id="{FDFFD6FB-9FE5-4219-8C22-911B4E3BFC27}"/>
              </a:ext>
            </a:extLst>
          </p:cNvPr>
          <p:cNvGrpSpPr/>
          <p:nvPr/>
        </p:nvGrpSpPr>
        <p:grpSpPr>
          <a:xfrm>
            <a:off x="7488596" y="3921358"/>
            <a:ext cx="4103138" cy="1795386"/>
            <a:chOff x="7488596" y="3921358"/>
            <a:chExt cx="4103138" cy="1795386"/>
          </a:xfrm>
        </p:grpSpPr>
        <p:grpSp>
          <p:nvGrpSpPr>
            <p:cNvPr id="35" name="Group 34">
              <a:extLst>
                <a:ext uri="{FF2B5EF4-FFF2-40B4-BE49-F238E27FC236}">
                  <a16:creationId xmlns:a16="http://schemas.microsoft.com/office/drawing/2014/main" id="{9035EEA3-9EBA-344F-B5C7-85592354ECC8}"/>
                </a:ext>
              </a:extLst>
            </p:cNvPr>
            <p:cNvGrpSpPr/>
            <p:nvPr/>
          </p:nvGrpSpPr>
          <p:grpSpPr>
            <a:xfrm>
              <a:off x="7488596" y="3921358"/>
              <a:ext cx="4103138" cy="1795386"/>
              <a:chOff x="7673467" y="2131241"/>
              <a:chExt cx="2046371" cy="895418"/>
            </a:xfrm>
          </p:grpSpPr>
          <p:sp>
            <p:nvSpPr>
              <p:cNvPr id="36" name="Rounded Rectangle 35">
                <a:extLst>
                  <a:ext uri="{FF2B5EF4-FFF2-40B4-BE49-F238E27FC236}">
                    <a16:creationId xmlns:a16="http://schemas.microsoft.com/office/drawing/2014/main" id="{1070C055-238E-E848-BB68-35EA387D48E3}"/>
                  </a:ext>
                </a:extLst>
              </p:cNvPr>
              <p:cNvSpPr/>
              <p:nvPr/>
            </p:nvSpPr>
            <p:spPr>
              <a:xfrm>
                <a:off x="7673467" y="2309112"/>
                <a:ext cx="2046371" cy="717547"/>
              </a:xfrm>
              <a:prstGeom prst="roundRect">
                <a:avLst>
                  <a:gd name="adj" fmla="val 458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2590"/>
                </a:pPr>
                <a:br>
                  <a:rPr lang="en-US" sz="1400" dirty="0">
                    <a:solidFill>
                      <a:schemeClr val="bg1"/>
                    </a:solidFill>
                    <a:latin typeface="Century Gothic" panose="020B0502020202020204" pitchFamily="34" charset="0"/>
                  </a:rPr>
                </a:br>
                <a:r>
                  <a:rPr lang="en-US" sz="1400" b="1" dirty="0">
                    <a:solidFill>
                      <a:schemeClr val="bg1"/>
                    </a:solidFill>
                    <a:latin typeface="Century Gothic" panose="020B0502020202020204" pitchFamily="34" charset="0"/>
                  </a:rPr>
                  <a:t>“Every evening, I think about a specific point in the day when I did something good or something went particularly well.”</a:t>
                </a:r>
              </a:p>
            </p:txBody>
          </p:sp>
          <p:sp>
            <p:nvSpPr>
              <p:cNvPr id="37" name="Triangle 36">
                <a:extLst>
                  <a:ext uri="{FF2B5EF4-FFF2-40B4-BE49-F238E27FC236}">
                    <a16:creationId xmlns:a16="http://schemas.microsoft.com/office/drawing/2014/main" id="{7DE87540-58A6-814A-B221-8BE2223337FC}"/>
                  </a:ext>
                </a:extLst>
              </p:cNvPr>
              <p:cNvSpPr/>
              <p:nvPr/>
            </p:nvSpPr>
            <p:spPr>
              <a:xfrm>
                <a:off x="8551580" y="2131241"/>
                <a:ext cx="290146" cy="228600"/>
              </a:xfrm>
              <a:prstGeom prst="triangl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88524EC7-DD38-E44C-9803-3E4C2BB9A42B}"/>
                </a:ext>
              </a:extLst>
            </p:cNvPr>
            <p:cNvSpPr/>
            <p:nvPr/>
          </p:nvSpPr>
          <p:spPr>
            <a:xfrm>
              <a:off x="7908307" y="4444165"/>
              <a:ext cx="3124573" cy="307777"/>
            </a:xfrm>
            <a:prstGeom prst="rect">
              <a:avLst/>
            </a:prstGeom>
          </p:spPr>
          <p:txBody>
            <a:bodyPr wrap="none">
              <a:spAutoFit/>
            </a:bodyPr>
            <a:lstStyle/>
            <a:p>
              <a:r>
                <a:rPr lang="en-US" sz="1400" dirty="0">
                  <a:solidFill>
                    <a:schemeClr val="bg1"/>
                  </a:solidFill>
                  <a:latin typeface="Century Gothic" panose="020B0502020202020204" pitchFamily="34" charset="0"/>
                </a:rPr>
                <a:t>Bradley’s top tip for feeling happy</a:t>
              </a:r>
              <a:endParaRPr lang="en-US" sz="1400" dirty="0"/>
            </a:p>
          </p:txBody>
        </p:sp>
      </p:grpSp>
    </p:spTree>
    <p:extLst>
      <p:ext uri="{BB962C8B-B14F-4D97-AF65-F5344CB8AC3E}">
        <p14:creationId xmlns:p14="http://schemas.microsoft.com/office/powerpoint/2010/main" val="168668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3CE2FE-864A-FE43-ABF8-9EC8E831FD65}"/>
              </a:ext>
            </a:extLst>
          </p:cNvPr>
          <p:cNvSpPr txBox="1"/>
          <p:nvPr/>
        </p:nvSpPr>
        <p:spPr>
          <a:xfrm>
            <a:off x="3012688" y="821163"/>
            <a:ext cx="6166624" cy="523220"/>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TEACHER INTRODUCTION</a:t>
            </a:r>
          </a:p>
        </p:txBody>
      </p:sp>
      <p:sp>
        <p:nvSpPr>
          <p:cNvPr id="7" name="TextBox 6">
            <a:extLst>
              <a:ext uri="{FF2B5EF4-FFF2-40B4-BE49-F238E27FC236}">
                <a16:creationId xmlns:a16="http://schemas.microsoft.com/office/drawing/2014/main" id="{EBB760E4-695D-ED4F-B45F-862E06E1263C}"/>
              </a:ext>
            </a:extLst>
          </p:cNvPr>
          <p:cNvSpPr txBox="1"/>
          <p:nvPr/>
        </p:nvSpPr>
        <p:spPr>
          <a:xfrm>
            <a:off x="568306" y="1445983"/>
            <a:ext cx="11055388" cy="4939814"/>
          </a:xfrm>
          <a:prstGeom prst="rect">
            <a:avLst/>
          </a:prstGeom>
          <a:noFill/>
        </p:spPr>
        <p:txBody>
          <a:bodyPr wrap="square" numCol="2" spcCol="360000" rtlCol="0">
            <a:spAutoFit/>
          </a:bodyPr>
          <a:lstStyle/>
          <a:p>
            <a:pPr>
              <a:spcAft>
                <a:spcPts val="900"/>
              </a:spcAft>
            </a:pPr>
            <a:r>
              <a:rPr lang="en-GB" sz="1400" b="1" dirty="0">
                <a:solidFill>
                  <a:srgbClr val="103A5D"/>
                </a:solidFill>
                <a:latin typeface="Century Gothic" panose="020B0502020202020204" pitchFamily="34" charset="0"/>
              </a:rPr>
              <a:t>About this presentation</a:t>
            </a:r>
          </a:p>
          <a:p>
            <a:pPr>
              <a:spcAft>
                <a:spcPts val="900"/>
              </a:spcAft>
            </a:pPr>
            <a:r>
              <a:rPr lang="en-GB" sz="1000" b="1" dirty="0">
                <a:solidFill>
                  <a:srgbClr val="103A5D"/>
                </a:solidFill>
                <a:latin typeface="Century Gothic" panose="020B0502020202020204" pitchFamily="34" charset="0"/>
              </a:rPr>
              <a:t>Purpose: </a:t>
            </a:r>
            <a:r>
              <a:rPr lang="en-GB" sz="1000" dirty="0">
                <a:solidFill>
                  <a:srgbClr val="103A5D"/>
                </a:solidFill>
                <a:latin typeface="Century Gothic" panose="020B0502020202020204" pitchFamily="34" charset="0"/>
              </a:rPr>
              <a:t>supports pupils to explore happiness and find ways to make themselves </a:t>
            </a:r>
            <a:br>
              <a:rPr lang="en-GB" sz="1000" dirty="0">
                <a:solidFill>
                  <a:srgbClr val="103A5D"/>
                </a:solidFill>
                <a:latin typeface="Century Gothic" panose="020B0502020202020204" pitchFamily="34" charset="0"/>
              </a:rPr>
            </a:br>
            <a:r>
              <a:rPr lang="en-GB" sz="1000" dirty="0">
                <a:solidFill>
                  <a:srgbClr val="103A5D"/>
                </a:solidFill>
                <a:latin typeface="Century Gothic" panose="020B0502020202020204" pitchFamily="34" charset="0"/>
              </a:rPr>
              <a:t>and others happy by drawing on stimuli from Japanese culture and the Tokyo 2020 Olympic and Paralympic Games.</a:t>
            </a:r>
          </a:p>
          <a:p>
            <a:pPr>
              <a:spcAft>
                <a:spcPts val="900"/>
              </a:spcAft>
            </a:pPr>
            <a:r>
              <a:rPr lang="en-GB" sz="1000" b="1" dirty="0">
                <a:solidFill>
                  <a:srgbClr val="103A5D"/>
                </a:solidFill>
                <a:latin typeface="Century Gothic" panose="020B0502020202020204" pitchFamily="34" charset="0"/>
              </a:rPr>
              <a:t>Age group: </a:t>
            </a:r>
            <a:r>
              <a:rPr lang="en-GB" sz="1000" dirty="0">
                <a:solidFill>
                  <a:srgbClr val="103A5D"/>
                </a:solidFill>
                <a:latin typeface="Century Gothic" panose="020B0502020202020204" pitchFamily="34" charset="0"/>
              </a:rPr>
              <a:t>lower primary (4–7 year olds). For more challenge for pupils, refer to the upper primary resource. </a:t>
            </a:r>
          </a:p>
          <a:p>
            <a:pPr>
              <a:spcAft>
                <a:spcPts val="900"/>
              </a:spcAft>
            </a:pPr>
            <a:r>
              <a:rPr lang="en-GB" sz="1000" b="1" dirty="0">
                <a:solidFill>
                  <a:srgbClr val="103A5D"/>
                </a:solidFill>
                <a:latin typeface="Century Gothic" panose="020B0502020202020204" pitchFamily="34" charset="0"/>
              </a:rPr>
              <a:t>Duration: </a:t>
            </a:r>
            <a:r>
              <a:rPr lang="en-GB" sz="1000" dirty="0">
                <a:solidFill>
                  <a:srgbClr val="103A5D"/>
                </a:solidFill>
                <a:latin typeface="Century Gothic" panose="020B0502020202020204" pitchFamily="34" charset="0"/>
              </a:rPr>
              <a:t>approx. 20-minute assembly or classroom presentation plus an optional Active Challenge that may be delivered as an in-school challenge, a home-based challenge for pupils and their families, or a community-based challenge managed by the school.</a:t>
            </a:r>
          </a:p>
          <a:p>
            <a:pPr>
              <a:spcAft>
                <a:spcPts val="900"/>
              </a:spcAft>
            </a:pPr>
            <a:r>
              <a:rPr lang="en-GB" sz="1000" b="1" dirty="0">
                <a:solidFill>
                  <a:srgbClr val="103A5D"/>
                </a:solidFill>
                <a:latin typeface="Century Gothic" panose="020B0502020202020204" pitchFamily="34" charset="0"/>
              </a:rPr>
              <a:t>Format and activities: </a:t>
            </a:r>
            <a:r>
              <a:rPr lang="en-GB" sz="1000" dirty="0">
                <a:solidFill>
                  <a:srgbClr val="103A5D"/>
                </a:solidFill>
                <a:latin typeface="Century Gothic" panose="020B0502020202020204" pitchFamily="34" charset="0"/>
              </a:rPr>
              <a:t>includes pupil-facing information in a range of formats, interactive quizzes, pair/group discussions and opportunities for active learning; delivery notes are provided below each slide.  </a:t>
            </a:r>
          </a:p>
          <a:p>
            <a:pPr>
              <a:spcAft>
                <a:spcPts val="900"/>
              </a:spcAft>
            </a:pPr>
            <a:r>
              <a:rPr lang="en-GB" sz="1400" b="1" dirty="0">
                <a:solidFill>
                  <a:srgbClr val="103A5D"/>
                </a:solidFill>
                <a:latin typeface="Century Gothic" panose="020B0502020202020204" pitchFamily="34" charset="0"/>
              </a:rPr>
              <a:t>Supporting resources</a:t>
            </a:r>
            <a:r>
              <a:rPr lang="en-GB" sz="1400" dirty="0">
                <a:solidFill>
                  <a:srgbClr val="103A5D"/>
                </a:solidFill>
                <a:latin typeface="Century Gothic" panose="020B0502020202020204" pitchFamily="34" charset="0"/>
              </a:rPr>
              <a:t> </a:t>
            </a:r>
          </a:p>
          <a:p>
            <a:pPr>
              <a:spcAft>
                <a:spcPts val="900"/>
              </a:spcAft>
            </a:pPr>
            <a:r>
              <a:rPr lang="en-US" sz="1000" dirty="0">
                <a:solidFill>
                  <a:srgbClr val="103A5D"/>
                </a:solidFill>
                <a:latin typeface="Century Gothic" panose="020B0502020202020204" pitchFamily="34" charset="0"/>
              </a:rPr>
              <a:t>After using this presentation with your pupils, try some of our free, printable activity ideas to keep up the momentum!</a:t>
            </a:r>
          </a:p>
          <a:p>
            <a:pPr>
              <a:spcAft>
                <a:spcPts val="900"/>
              </a:spcAft>
            </a:pPr>
            <a:r>
              <a:rPr lang="en-US" sz="1200" b="1" dirty="0">
                <a:solidFill>
                  <a:srgbClr val="103A5D"/>
                </a:solidFill>
                <a:latin typeface="Century Gothic" panose="020B0502020202020204" pitchFamily="34" charset="0"/>
              </a:rPr>
              <a:t>Tokyo Ten </a:t>
            </a:r>
            <a:r>
              <a:rPr lang="en-US" sz="1000" dirty="0">
                <a:solidFill>
                  <a:srgbClr val="103A5D"/>
                </a:solidFill>
                <a:latin typeface="Century Gothic" panose="020B0502020202020204" pitchFamily="34" charset="0"/>
              </a:rPr>
              <a:t>– 10-minute activities that can be played with minimal equipment at home or at school: </a:t>
            </a:r>
            <a:r>
              <a:rPr lang="en-US" sz="1000" dirty="0">
                <a:solidFill>
                  <a:srgbClr val="103A5D"/>
                </a:solidFill>
                <a:latin typeface="Century Gothic" panose="020B0502020202020204" pitchFamily="34" charset="0"/>
                <a:hlinkClick r:id="rId3"/>
              </a:rPr>
              <a:t>www.getset.co.uk/resources/travel-to-tokyo/tokyo-ten</a:t>
            </a:r>
            <a:endParaRPr lang="en-US" sz="1000" dirty="0">
              <a:solidFill>
                <a:srgbClr val="103A5D"/>
              </a:solidFill>
              <a:latin typeface="Century Gothic" panose="020B0502020202020204" pitchFamily="34" charset="0"/>
            </a:endParaRPr>
          </a:p>
          <a:p>
            <a:pPr>
              <a:spcAft>
                <a:spcPts val="900"/>
              </a:spcAft>
            </a:pPr>
            <a:r>
              <a:rPr lang="en-US" sz="1200" b="1" dirty="0">
                <a:solidFill>
                  <a:srgbClr val="103A5D"/>
                </a:solidFill>
                <a:latin typeface="Century Gothic" panose="020B0502020202020204" pitchFamily="34" charset="0"/>
              </a:rPr>
              <a:t>Active Challenges </a:t>
            </a:r>
            <a:r>
              <a:rPr lang="en-US" sz="1000" dirty="0">
                <a:solidFill>
                  <a:srgbClr val="103A5D"/>
                </a:solidFill>
                <a:latin typeface="Century Gothic" panose="020B0502020202020204" pitchFamily="34" charset="0"/>
              </a:rPr>
              <a:t>– take-home activity ideas for pupils and families: </a:t>
            </a:r>
            <a:r>
              <a:rPr lang="en-US" sz="1000" dirty="0">
                <a:solidFill>
                  <a:srgbClr val="103A5D"/>
                </a:solidFill>
                <a:latin typeface="Century Gothic" panose="020B0502020202020204" pitchFamily="34" charset="0"/>
                <a:hlinkClick r:id="rId4"/>
              </a:rPr>
              <a:t>www.getset.co.uk/travel-tokyo/active-challenges</a:t>
            </a:r>
            <a:endParaRPr lang="en-US" sz="1000" dirty="0">
              <a:solidFill>
                <a:srgbClr val="103A5D"/>
              </a:solidFill>
              <a:latin typeface="Century Gothic" panose="020B0502020202020204" pitchFamily="34" charset="0"/>
            </a:endParaRPr>
          </a:p>
          <a:p>
            <a:pPr lvl="0">
              <a:buClr>
                <a:schemeClr val="dk1"/>
              </a:buClr>
              <a:buSzPts val="1295"/>
            </a:pPr>
            <a:endParaRPr lang="en-GB" sz="1400" b="1" dirty="0">
              <a:solidFill>
                <a:srgbClr val="103A5D"/>
              </a:solidFill>
              <a:latin typeface="Century Gothic" panose="020B0502020202020204" pitchFamily="34" charset="0"/>
              <a:sym typeface="Arial"/>
            </a:endParaRPr>
          </a:p>
          <a:p>
            <a:pPr lvl="0">
              <a:buClr>
                <a:schemeClr val="dk1"/>
              </a:buClr>
              <a:buSzPts val="1295"/>
            </a:pPr>
            <a:endParaRPr lang="en-GB" sz="1400" b="1" dirty="0">
              <a:solidFill>
                <a:srgbClr val="103A5D"/>
              </a:solidFill>
              <a:latin typeface="Century Gothic" panose="020B0502020202020204" pitchFamily="34" charset="0"/>
              <a:sym typeface="Arial"/>
            </a:endParaRPr>
          </a:p>
          <a:p>
            <a:pPr lvl="0">
              <a:buClr>
                <a:schemeClr val="dk1"/>
              </a:buClr>
              <a:buSzPts val="1295"/>
            </a:pPr>
            <a:r>
              <a:rPr lang="en-GB" sz="1400" b="1" dirty="0">
                <a:solidFill>
                  <a:srgbClr val="103A5D"/>
                </a:solidFill>
                <a:latin typeface="Century Gothic" panose="020B0502020202020204" pitchFamily="34" charset="0"/>
                <a:sym typeface="Arial"/>
              </a:rPr>
              <a:t>Curriculum fit</a:t>
            </a:r>
            <a:endParaRPr lang="en-GB" sz="1400" b="1" dirty="0">
              <a:solidFill>
                <a:srgbClr val="103A5D"/>
              </a:solidFill>
              <a:latin typeface="Century Gothic" panose="020B0502020202020204" pitchFamily="34" charset="0"/>
            </a:endParaRPr>
          </a:p>
          <a:p>
            <a:pPr lvl="0">
              <a:spcBef>
                <a:spcPts val="1000"/>
              </a:spcBef>
              <a:buClr>
                <a:schemeClr val="dk1"/>
              </a:buClr>
              <a:buSzPts val="1295"/>
            </a:pPr>
            <a:r>
              <a:rPr lang="en-GB" sz="1000" b="1" dirty="0">
                <a:solidFill>
                  <a:srgbClr val="103A5D"/>
                </a:solidFill>
                <a:latin typeface="Century Gothic" panose="020B0502020202020204" pitchFamily="34" charset="0"/>
                <a:sym typeface="Arial"/>
              </a:rPr>
              <a:t>PSHE/Relationships/Health and Wellbeing: </a:t>
            </a:r>
            <a:r>
              <a:rPr lang="en-GB" sz="1000" dirty="0">
                <a:solidFill>
                  <a:srgbClr val="103A5D"/>
                </a:solidFill>
                <a:latin typeface="Century Gothic" panose="020B0502020202020204" pitchFamily="34" charset="0"/>
                <a:sym typeface="Arial"/>
              </a:rPr>
              <a:t>supports pupils to make choices that support a healthy lifestyle; recognise the importance of taking care of their mental health; meet challenges with resilience and confidence; adopt strategies and behaviours that support their health and wellbeing. </a:t>
            </a:r>
            <a:endParaRPr lang="en-GB" sz="1000" dirty="0">
              <a:solidFill>
                <a:srgbClr val="103A5D"/>
              </a:solidFill>
              <a:latin typeface="Century Gothic" panose="020B0502020202020204" pitchFamily="34" charset="0"/>
            </a:endParaRPr>
          </a:p>
          <a:p>
            <a:pPr lvl="0">
              <a:spcBef>
                <a:spcPts val="1000"/>
              </a:spcBef>
              <a:buClr>
                <a:schemeClr val="dk1"/>
              </a:buClr>
              <a:buSzPts val="1295"/>
            </a:pPr>
            <a:r>
              <a:rPr lang="en-GB" sz="1000" b="1" dirty="0">
                <a:solidFill>
                  <a:srgbClr val="103A5D"/>
                </a:solidFill>
                <a:latin typeface="Century Gothic" panose="020B0502020202020204" pitchFamily="34" charset="0"/>
                <a:sym typeface="Arial"/>
              </a:rPr>
              <a:t>Personal Development: </a:t>
            </a:r>
            <a:r>
              <a:rPr lang="en-GB" sz="1000" dirty="0">
                <a:solidFill>
                  <a:srgbClr val="103A5D"/>
                </a:solidFill>
                <a:latin typeface="Century Gothic" panose="020B0502020202020204" pitchFamily="34" charset="0"/>
                <a:sym typeface="Arial"/>
              </a:rPr>
              <a:t>supports pupils to develop their character and helps them to know how to keep mentally (and physically) healthy. </a:t>
            </a:r>
            <a:endParaRPr lang="en-GB" sz="1000" dirty="0">
              <a:solidFill>
                <a:srgbClr val="103A5D"/>
              </a:solidFill>
              <a:latin typeface="Century Gothic" panose="020B0502020202020204" pitchFamily="34" charset="0"/>
            </a:endParaRPr>
          </a:p>
          <a:p>
            <a:pPr lvl="0">
              <a:spcBef>
                <a:spcPts val="1000"/>
              </a:spcBef>
              <a:buClr>
                <a:schemeClr val="dk1"/>
              </a:buClr>
              <a:buSzPts val="1295"/>
            </a:pPr>
            <a:r>
              <a:rPr lang="en-GB" sz="1000" b="1" dirty="0">
                <a:solidFill>
                  <a:srgbClr val="103A5D"/>
                </a:solidFill>
                <a:latin typeface="Century Gothic" panose="020B0502020202020204" pitchFamily="34" charset="0"/>
                <a:sym typeface="Arial"/>
              </a:rPr>
              <a:t>PE: </a:t>
            </a:r>
            <a:r>
              <a:rPr lang="en-GB" sz="1000" dirty="0">
                <a:solidFill>
                  <a:srgbClr val="103A5D"/>
                </a:solidFill>
                <a:latin typeface="Century Gothic" panose="020B0502020202020204" pitchFamily="34" charset="0"/>
                <a:sym typeface="Arial"/>
              </a:rPr>
              <a:t>inspires pupils to be active and explore new physical activities; promotes a range of activities that enable them to lead healthy, active lifestyles.</a:t>
            </a:r>
            <a:endParaRPr lang="en-GB" sz="1000" dirty="0">
              <a:solidFill>
                <a:srgbClr val="103A5D"/>
              </a:solidFill>
              <a:latin typeface="Century Gothic" panose="020B0502020202020204" pitchFamily="34" charset="0"/>
            </a:endParaRPr>
          </a:p>
          <a:p>
            <a:pPr lvl="0">
              <a:spcBef>
                <a:spcPts val="1000"/>
              </a:spcBef>
              <a:buClr>
                <a:schemeClr val="dk1"/>
              </a:buClr>
              <a:buSzPts val="1295"/>
            </a:pPr>
            <a:r>
              <a:rPr lang="en-GB" sz="1000" b="1" dirty="0">
                <a:solidFill>
                  <a:srgbClr val="103A5D"/>
                </a:solidFill>
                <a:latin typeface="Century Gothic" panose="020B0502020202020204" pitchFamily="34" charset="0"/>
                <a:sym typeface="Arial"/>
              </a:rPr>
              <a:t>Geography/Social Studies: </a:t>
            </a:r>
            <a:r>
              <a:rPr lang="en-GB" sz="1000" dirty="0">
                <a:solidFill>
                  <a:srgbClr val="103A5D"/>
                </a:solidFill>
                <a:latin typeface="Century Gothic" panose="020B0502020202020204" pitchFamily="34" charset="0"/>
                <a:sym typeface="Arial"/>
              </a:rPr>
              <a:t>inspires pupils’ curiosity about the world and its people; equips pupils with knowledge about diverse places, people, and natural and human environments; develops pupils’ understanding of others’ values, beliefs and culture. </a:t>
            </a:r>
            <a:endParaRPr lang="en-GB" sz="1000" dirty="0">
              <a:solidFill>
                <a:srgbClr val="103A5D"/>
              </a:solidFill>
              <a:latin typeface="Century Gothic" panose="020B0502020202020204" pitchFamily="34" charset="0"/>
            </a:endParaRPr>
          </a:p>
          <a:p>
            <a:pPr lvl="0">
              <a:spcBef>
                <a:spcPts val="1000"/>
              </a:spcBef>
              <a:buClr>
                <a:schemeClr val="dk1"/>
              </a:buClr>
              <a:buSzPts val="1295"/>
            </a:pPr>
            <a:r>
              <a:rPr lang="en-GB" sz="1000" b="1" dirty="0">
                <a:solidFill>
                  <a:srgbClr val="103A5D"/>
                </a:solidFill>
                <a:latin typeface="Century Gothic" panose="020B0502020202020204" pitchFamily="34" charset="0"/>
                <a:sym typeface="Arial"/>
              </a:rPr>
              <a:t>Depending on the selected Active Challenge:</a:t>
            </a:r>
            <a:endParaRPr lang="en-GB" sz="1000" b="1" dirty="0">
              <a:solidFill>
                <a:srgbClr val="103A5D"/>
              </a:solidFill>
              <a:latin typeface="Century Gothic" panose="020B0502020202020204" pitchFamily="34" charset="0"/>
            </a:endParaRPr>
          </a:p>
          <a:p>
            <a:pPr lvl="0">
              <a:spcBef>
                <a:spcPts val="1000"/>
              </a:spcBef>
              <a:buClr>
                <a:schemeClr val="dk1"/>
              </a:buClr>
              <a:buSzPts val="1295"/>
            </a:pPr>
            <a:r>
              <a:rPr lang="en-GB" sz="1000" b="1" dirty="0">
                <a:solidFill>
                  <a:srgbClr val="103A5D"/>
                </a:solidFill>
                <a:latin typeface="Century Gothic" panose="020B0502020202020204" pitchFamily="34" charset="0"/>
                <a:sym typeface="Arial"/>
              </a:rPr>
              <a:t>History/Social Studies: </a:t>
            </a:r>
            <a:r>
              <a:rPr lang="en-GB" sz="1000" dirty="0">
                <a:solidFill>
                  <a:srgbClr val="103A5D"/>
                </a:solidFill>
                <a:latin typeface="Century Gothic" panose="020B0502020202020204" pitchFamily="34" charset="0"/>
                <a:sym typeface="Arial"/>
              </a:rPr>
              <a:t>explores links between people and places in time; reinforces pupils’ learning about changes within living memory (Active Challenge – connect with older people). </a:t>
            </a:r>
            <a:endParaRPr lang="en-GB" sz="1000" dirty="0">
              <a:solidFill>
                <a:srgbClr val="103A5D"/>
              </a:solidFill>
              <a:latin typeface="Century Gothic" panose="020B0502020202020204" pitchFamily="34" charset="0"/>
            </a:endParaRPr>
          </a:p>
          <a:p>
            <a:pPr lvl="0">
              <a:spcBef>
                <a:spcPts val="1000"/>
              </a:spcBef>
              <a:buClr>
                <a:schemeClr val="dk1"/>
              </a:buClr>
              <a:buSzPts val="1295"/>
            </a:pPr>
            <a:r>
              <a:rPr lang="en-GB" sz="1000" b="1" dirty="0">
                <a:solidFill>
                  <a:srgbClr val="103A5D"/>
                </a:solidFill>
                <a:latin typeface="Century Gothic" panose="020B0502020202020204" pitchFamily="34" charset="0"/>
                <a:sym typeface="Arial"/>
              </a:rPr>
              <a:t>Sciences: </a:t>
            </a:r>
            <a:r>
              <a:rPr lang="en-GB" sz="1000" dirty="0">
                <a:solidFill>
                  <a:srgbClr val="103A5D"/>
                </a:solidFill>
                <a:latin typeface="Century Gothic" panose="020B0502020202020204" pitchFamily="34" charset="0"/>
                <a:sym typeface="Arial"/>
              </a:rPr>
              <a:t>develops pupils’ curiosity and understanding of nature and the environment (Active Challenge – bring nature indoors).</a:t>
            </a:r>
            <a:endParaRPr lang="en-GB" sz="1000" dirty="0">
              <a:solidFill>
                <a:srgbClr val="103A5D"/>
              </a:solidFill>
              <a:latin typeface="Century Gothic" panose="020B0502020202020204" pitchFamily="34" charset="0"/>
            </a:endParaRPr>
          </a:p>
          <a:p>
            <a:pPr lvl="0">
              <a:spcBef>
                <a:spcPts val="1000"/>
              </a:spcBef>
              <a:buClr>
                <a:schemeClr val="dk1"/>
              </a:buClr>
              <a:buSzPts val="1295"/>
            </a:pPr>
            <a:r>
              <a:rPr lang="en-GB" sz="1000" b="1" dirty="0">
                <a:solidFill>
                  <a:srgbClr val="103A5D"/>
                </a:solidFill>
                <a:latin typeface="Century Gothic" panose="020B0502020202020204" pitchFamily="34" charset="0"/>
                <a:sym typeface="Arial"/>
              </a:rPr>
              <a:t>Citizenship/Personal Development: </a:t>
            </a:r>
            <a:r>
              <a:rPr lang="en-GB" sz="1000" dirty="0">
                <a:solidFill>
                  <a:srgbClr val="103A5D"/>
                </a:solidFill>
                <a:latin typeface="Century Gothic" panose="020B0502020202020204" pitchFamily="34" charset="0"/>
                <a:sym typeface="Arial"/>
              </a:rPr>
              <a:t>equips pupils to be responsible, respectful and active citizens who contribute positively to society (Active Challenge – kindness).</a:t>
            </a:r>
            <a:endParaRPr lang="en-GB" sz="1000" dirty="0">
              <a:solidFill>
                <a:srgbClr val="103A5D"/>
              </a:solidFill>
              <a:latin typeface="Century Gothic" panose="020B0502020202020204" pitchFamily="34" charset="0"/>
            </a:endParaRPr>
          </a:p>
          <a:p>
            <a:pPr>
              <a:lnSpc>
                <a:spcPts val="1540"/>
              </a:lnSpc>
              <a:spcAft>
                <a:spcPts val="900"/>
              </a:spcAft>
            </a:pPr>
            <a:endParaRPr lang="en-GB" sz="1000" u="sng" dirty="0">
              <a:solidFill>
                <a:srgbClr val="D0353B"/>
              </a:solidFill>
              <a:latin typeface="Century Gothic" panose="020B0502020202020204" pitchFamily="34" charset="0"/>
            </a:endParaRPr>
          </a:p>
        </p:txBody>
      </p:sp>
    </p:spTree>
    <p:extLst>
      <p:ext uri="{BB962C8B-B14F-4D97-AF65-F5344CB8AC3E}">
        <p14:creationId xmlns:p14="http://schemas.microsoft.com/office/powerpoint/2010/main" val="398275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a:extLst>
              <a:ext uri="{FF2B5EF4-FFF2-40B4-BE49-F238E27FC236}">
                <a16:creationId xmlns:a16="http://schemas.microsoft.com/office/drawing/2014/main" id="{59F82C51-4C76-154B-9CAE-9B497E242C14}"/>
              </a:ext>
            </a:extLst>
          </p:cNvPr>
          <p:cNvPicPr>
            <a:picLocks noChangeAspect="1" noChangeArrowheads="1"/>
          </p:cNvPicPr>
          <p:nvPr/>
        </p:nvPicPr>
        <p:blipFill rotWithShape="1">
          <a:blip r:embed="rId3"/>
          <a:srcRect l="10638" r="8431" b="-30042"/>
          <a:stretch/>
        </p:blipFill>
        <p:spPr bwMode="auto">
          <a:xfrm>
            <a:off x="7845273" y="1699990"/>
            <a:ext cx="3484800" cy="3484800"/>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6A28E1-6C9D-6747-AD66-ABB85B12093F}"/>
              </a:ext>
            </a:extLst>
          </p:cNvPr>
          <p:cNvSpPr txBox="1"/>
          <p:nvPr/>
        </p:nvSpPr>
        <p:spPr>
          <a:xfrm>
            <a:off x="1041905" y="1037063"/>
            <a:ext cx="9634012" cy="523220"/>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HOW DO ATHLETES FIND BALANCE AND STAY HAPPY?</a:t>
            </a:r>
          </a:p>
        </p:txBody>
      </p:sp>
      <p:sp>
        <p:nvSpPr>
          <p:cNvPr id="5" name="Rectangle 4">
            <a:extLst>
              <a:ext uri="{FF2B5EF4-FFF2-40B4-BE49-F238E27FC236}">
                <a16:creationId xmlns:a16="http://schemas.microsoft.com/office/drawing/2014/main" id="{C4140C68-3943-334A-898D-9726BB2E321A}"/>
              </a:ext>
            </a:extLst>
          </p:cNvPr>
          <p:cNvSpPr/>
          <p:nvPr/>
        </p:nvSpPr>
        <p:spPr>
          <a:xfrm>
            <a:off x="1040780" y="1647455"/>
            <a:ext cx="6663226" cy="830997"/>
          </a:xfrm>
          <a:prstGeom prst="rect">
            <a:avLst/>
          </a:prstGeom>
        </p:spPr>
        <p:txBody>
          <a:bodyPr wrap="square">
            <a:spAutoFit/>
          </a:bodyPr>
          <a:lstStyle/>
          <a:p>
            <a:pPr>
              <a:spcAft>
                <a:spcPts val="1200"/>
              </a:spcAft>
            </a:pPr>
            <a:r>
              <a:rPr lang="en-US" sz="1600" b="1" dirty="0">
                <a:solidFill>
                  <a:srgbClr val="103A5D"/>
                </a:solidFill>
                <a:latin typeface="Century Gothic" panose="020B0502020202020204" pitchFamily="34" charset="0"/>
              </a:rPr>
              <a:t>Benjamin Pritchard </a:t>
            </a:r>
            <a:r>
              <a:rPr lang="en-US" sz="1600" dirty="0">
                <a:solidFill>
                  <a:srgbClr val="103A5D"/>
                </a:solidFill>
                <a:latin typeface="Century Gothic" panose="020B0502020202020204" pitchFamily="34" charset="0"/>
              </a:rPr>
              <a:t>is a Welsh para rower who is hoping to represent Great Britain at the Tokyo 2020 Paralympic Games.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He only took up rowing in late 2016. Benjamin finds balance by:</a:t>
            </a:r>
          </a:p>
        </p:txBody>
      </p:sp>
      <p:sp>
        <p:nvSpPr>
          <p:cNvPr id="3" name="Rectangle 2">
            <a:extLst>
              <a:ext uri="{FF2B5EF4-FFF2-40B4-BE49-F238E27FC236}">
                <a16:creationId xmlns:a16="http://schemas.microsoft.com/office/drawing/2014/main" id="{856F9B2C-1961-0F43-8C7B-95745AE32B30}"/>
              </a:ext>
            </a:extLst>
          </p:cNvPr>
          <p:cNvSpPr/>
          <p:nvPr/>
        </p:nvSpPr>
        <p:spPr>
          <a:xfrm>
            <a:off x="1850820" y="2783720"/>
            <a:ext cx="5057981" cy="2585323"/>
          </a:xfrm>
          <a:prstGeom prst="rect">
            <a:avLst/>
          </a:prstGeom>
        </p:spPr>
        <p:txBody>
          <a:bodyPr wrap="square">
            <a:spAutoFit/>
          </a:bodyPr>
          <a:lstStyle/>
          <a:p>
            <a:pPr>
              <a:spcAft>
                <a:spcPts val="2000"/>
              </a:spcAft>
            </a:pPr>
            <a:r>
              <a:rPr lang="en-US" sz="1600" dirty="0">
                <a:solidFill>
                  <a:srgbClr val="103A5D"/>
                </a:solidFill>
                <a:latin typeface="Century Gothic" panose="020B0502020202020204" pitchFamily="34" charset="0"/>
              </a:rPr>
              <a:t>taking time to treasure and appreciate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the small things in life</a:t>
            </a:r>
          </a:p>
          <a:p>
            <a:pPr>
              <a:spcAft>
                <a:spcPts val="2000"/>
              </a:spcAft>
            </a:pPr>
            <a:r>
              <a:rPr lang="en-US" sz="1600" dirty="0">
                <a:solidFill>
                  <a:srgbClr val="103A5D"/>
                </a:solidFill>
                <a:latin typeface="Century Gothic" panose="020B0502020202020204" pitchFamily="34" charset="0"/>
              </a:rPr>
              <a:t>sharing and swapping homegrown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vegetables with his </a:t>
            </a:r>
            <a:r>
              <a:rPr lang="en-US" sz="1600" dirty="0" err="1">
                <a:solidFill>
                  <a:srgbClr val="103A5D"/>
                </a:solidFill>
                <a:latin typeface="Century Gothic" panose="020B0502020202020204" pitchFamily="34" charset="0"/>
              </a:rPr>
              <a:t>neighbours</a:t>
            </a:r>
            <a:r>
              <a:rPr lang="en-US" sz="1600" dirty="0">
                <a:solidFill>
                  <a:srgbClr val="103A5D"/>
                </a:solidFill>
                <a:latin typeface="Century Gothic" panose="020B0502020202020204" pitchFamily="34" charset="0"/>
              </a:rPr>
              <a:t>.</a:t>
            </a:r>
          </a:p>
          <a:p>
            <a:pPr>
              <a:spcAft>
                <a:spcPts val="2000"/>
              </a:spcAft>
            </a:pPr>
            <a:r>
              <a:rPr lang="en-US" sz="1600" dirty="0">
                <a:solidFill>
                  <a:srgbClr val="103A5D"/>
                </a:solidFill>
                <a:latin typeface="Century Gothic" panose="020B0502020202020204" pitchFamily="34" charset="0"/>
              </a:rPr>
              <a:t>staying well connected with his family </a:t>
            </a:r>
            <a:br>
              <a:rPr lang="en-US" sz="1600" dirty="0">
                <a:solidFill>
                  <a:srgbClr val="103A5D"/>
                </a:solidFill>
                <a:latin typeface="Century Gothic" panose="020B0502020202020204" pitchFamily="34" charset="0"/>
              </a:rPr>
            </a:br>
            <a:r>
              <a:rPr lang="en-US" sz="1600" dirty="0">
                <a:solidFill>
                  <a:srgbClr val="103A5D"/>
                </a:solidFill>
                <a:latin typeface="Century Gothic" panose="020B0502020202020204" pitchFamily="34" charset="0"/>
              </a:rPr>
              <a:t>using all forms of social media</a:t>
            </a:r>
          </a:p>
          <a:p>
            <a:pPr>
              <a:spcAft>
                <a:spcPts val="1200"/>
              </a:spcAft>
            </a:pPr>
            <a:endParaRPr lang="en-US" sz="1600" dirty="0">
              <a:solidFill>
                <a:srgbClr val="103A5D"/>
              </a:solidFill>
              <a:latin typeface="Century Gothic" panose="020B0502020202020204" pitchFamily="34" charset="0"/>
            </a:endParaRPr>
          </a:p>
        </p:txBody>
      </p:sp>
      <p:grpSp>
        <p:nvGrpSpPr>
          <p:cNvPr id="35" name="Group 34">
            <a:extLst>
              <a:ext uri="{FF2B5EF4-FFF2-40B4-BE49-F238E27FC236}">
                <a16:creationId xmlns:a16="http://schemas.microsoft.com/office/drawing/2014/main" id="{9035EEA3-9EBA-344F-B5C7-85592354ECC8}"/>
              </a:ext>
            </a:extLst>
          </p:cNvPr>
          <p:cNvGrpSpPr/>
          <p:nvPr/>
        </p:nvGrpSpPr>
        <p:grpSpPr>
          <a:xfrm>
            <a:off x="7488596" y="3921358"/>
            <a:ext cx="4103138" cy="1795386"/>
            <a:chOff x="7673467" y="2131241"/>
            <a:chExt cx="2046371" cy="895418"/>
          </a:xfrm>
        </p:grpSpPr>
        <p:sp>
          <p:nvSpPr>
            <p:cNvPr id="36" name="Rounded Rectangle 35">
              <a:extLst>
                <a:ext uri="{FF2B5EF4-FFF2-40B4-BE49-F238E27FC236}">
                  <a16:creationId xmlns:a16="http://schemas.microsoft.com/office/drawing/2014/main" id="{1070C055-238E-E848-BB68-35EA387D48E3}"/>
                </a:ext>
              </a:extLst>
            </p:cNvPr>
            <p:cNvSpPr/>
            <p:nvPr/>
          </p:nvSpPr>
          <p:spPr>
            <a:xfrm>
              <a:off x="7673467" y="2309112"/>
              <a:ext cx="2046371" cy="717547"/>
            </a:xfrm>
            <a:prstGeom prst="roundRect">
              <a:avLst>
                <a:gd name="adj" fmla="val 458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Clr>
                  <a:schemeClr val="dk1"/>
                </a:buClr>
                <a:buSzPts val="2590"/>
              </a:pPr>
              <a:r>
                <a:rPr lang="en-GB" sz="1400" dirty="0">
                  <a:latin typeface="Century Gothic"/>
                  <a:ea typeface="Century Gothic"/>
                  <a:cs typeface="Century Gothic"/>
                  <a:sym typeface="Century Gothic"/>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Benjamin</a:t>
              </a:r>
              <a:r>
                <a:rPr lang="en-GB" sz="1400" dirty="0">
                  <a:latin typeface="Century Gothic"/>
                  <a:ea typeface="Century Gothic"/>
                  <a:cs typeface="Century Gothic"/>
                  <a:sym typeface="Century Gothic"/>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’s</a:t>
              </a:r>
              <a:r>
                <a:rPr lang="en-US" sz="1400" dirty="0">
                  <a:solidFill>
                    <a:schemeClr val="bg1"/>
                  </a:solidFill>
                  <a:latin typeface="Century Gothic" panose="020B0502020202020204" pitchFamily="34" charset="0"/>
                </a:rPr>
                <a:t> top tip for feeling happy</a:t>
              </a:r>
              <a:endParaRPr lang="en-US" sz="1400" dirty="0"/>
            </a:p>
            <a:p>
              <a:pPr algn="ctr">
                <a:buClr>
                  <a:schemeClr val="dk1"/>
                </a:buClr>
                <a:buSzPts val="2590"/>
              </a:pPr>
              <a:r>
                <a:rPr lang="en-US" sz="1400" b="1" dirty="0">
                  <a:solidFill>
                    <a:schemeClr val="bg1"/>
                  </a:solidFill>
                  <a:latin typeface="Century Gothic" panose="020B0502020202020204" pitchFamily="34" charset="0"/>
                </a:rPr>
                <a:t>“Do whatever puts a smile on your face. </a:t>
              </a:r>
              <a:br>
                <a:rPr lang="en-US" sz="1400" b="1" dirty="0">
                  <a:solidFill>
                    <a:schemeClr val="bg1"/>
                  </a:solidFill>
                  <a:latin typeface="Century Gothic" panose="020B0502020202020204" pitchFamily="34" charset="0"/>
                </a:rPr>
              </a:br>
              <a:r>
                <a:rPr lang="en-US" sz="1400" b="1" dirty="0">
                  <a:solidFill>
                    <a:schemeClr val="bg1"/>
                  </a:solidFill>
                  <a:latin typeface="Century Gothic" panose="020B0502020202020204" pitchFamily="34" charset="0"/>
                </a:rPr>
                <a:t>Do not worry about what other people think of it. If it makes you smile and happy then </a:t>
              </a:r>
              <a:br>
                <a:rPr lang="en-US" sz="1400" b="1" dirty="0">
                  <a:solidFill>
                    <a:schemeClr val="bg1"/>
                  </a:solidFill>
                  <a:latin typeface="Century Gothic" panose="020B0502020202020204" pitchFamily="34" charset="0"/>
                </a:rPr>
              </a:br>
              <a:r>
                <a:rPr lang="en-US" sz="1400" b="1" dirty="0">
                  <a:solidFill>
                    <a:schemeClr val="bg1"/>
                  </a:solidFill>
                  <a:latin typeface="Century Gothic" panose="020B0502020202020204" pitchFamily="34" charset="0"/>
                </a:rPr>
                <a:t>it is 100% worth it.”</a:t>
              </a:r>
            </a:p>
          </p:txBody>
        </p:sp>
        <p:sp>
          <p:nvSpPr>
            <p:cNvPr id="37" name="Triangle 36">
              <a:extLst>
                <a:ext uri="{FF2B5EF4-FFF2-40B4-BE49-F238E27FC236}">
                  <a16:creationId xmlns:a16="http://schemas.microsoft.com/office/drawing/2014/main" id="{7DE87540-58A6-814A-B221-8BE2223337FC}"/>
                </a:ext>
              </a:extLst>
            </p:cNvPr>
            <p:cNvSpPr/>
            <p:nvPr/>
          </p:nvSpPr>
          <p:spPr>
            <a:xfrm>
              <a:off x="8551580" y="2131241"/>
              <a:ext cx="290146" cy="228600"/>
            </a:xfrm>
            <a:prstGeom prst="triangl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oogle Shape;468;g9b9d47ae2a_0_0">
            <a:extLst>
              <a:ext uri="{FF2B5EF4-FFF2-40B4-BE49-F238E27FC236}">
                <a16:creationId xmlns:a16="http://schemas.microsoft.com/office/drawing/2014/main" id="{45F5BA8E-9B8E-A543-97C3-5AC1C4889073}"/>
              </a:ext>
            </a:extLst>
          </p:cNvPr>
          <p:cNvGrpSpPr/>
          <p:nvPr/>
        </p:nvGrpSpPr>
        <p:grpSpPr>
          <a:xfrm>
            <a:off x="1057526" y="4289547"/>
            <a:ext cx="651880" cy="651880"/>
            <a:chOff x="555569" y="2385395"/>
            <a:chExt cx="2078700" cy="2078700"/>
          </a:xfrm>
        </p:grpSpPr>
        <p:sp>
          <p:nvSpPr>
            <p:cNvPr id="32" name="Google Shape;469;g9b9d47ae2a_0_0">
              <a:extLst>
                <a:ext uri="{FF2B5EF4-FFF2-40B4-BE49-F238E27FC236}">
                  <a16:creationId xmlns:a16="http://schemas.microsoft.com/office/drawing/2014/main" id="{EF0C439A-0DF0-FD49-8922-BE1847F16D0E}"/>
                </a:ext>
              </a:extLst>
            </p:cNvPr>
            <p:cNvSpPr/>
            <p:nvPr/>
          </p:nvSpPr>
          <p:spPr>
            <a:xfrm>
              <a:off x="555569" y="2385395"/>
              <a:ext cx="2078700" cy="2078700"/>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 name="Google Shape;470;g9b9d47ae2a_0_0" descr="A close up of a logo&#10;&#10;Description automatically generated">
              <a:extLst>
                <a:ext uri="{FF2B5EF4-FFF2-40B4-BE49-F238E27FC236}">
                  <a16:creationId xmlns:a16="http://schemas.microsoft.com/office/drawing/2014/main" id="{865AD8AD-0BEE-724E-8541-3EE2FDE62F80}"/>
                </a:ext>
              </a:extLst>
            </p:cNvPr>
            <p:cNvPicPr preferRelativeResize="0"/>
            <p:nvPr/>
          </p:nvPicPr>
          <p:blipFill rotWithShape="1">
            <a:blip r:embed="rId4">
              <a:alphaModFix/>
            </a:blip>
            <a:srcRect/>
            <a:stretch/>
          </p:blipFill>
          <p:spPr>
            <a:xfrm>
              <a:off x="867610" y="2704609"/>
              <a:ext cx="1438895" cy="1417174"/>
            </a:xfrm>
            <a:prstGeom prst="rect">
              <a:avLst/>
            </a:prstGeom>
            <a:noFill/>
            <a:ln>
              <a:noFill/>
            </a:ln>
          </p:spPr>
        </p:pic>
      </p:grpSp>
      <p:grpSp>
        <p:nvGrpSpPr>
          <p:cNvPr id="34" name="Google Shape;478;g9b9d47ae2a_0_0">
            <a:extLst>
              <a:ext uri="{FF2B5EF4-FFF2-40B4-BE49-F238E27FC236}">
                <a16:creationId xmlns:a16="http://schemas.microsoft.com/office/drawing/2014/main" id="{661BB9E6-816C-EC47-9F9C-0815E5BEEBEC}"/>
              </a:ext>
            </a:extLst>
          </p:cNvPr>
          <p:cNvGrpSpPr/>
          <p:nvPr/>
        </p:nvGrpSpPr>
        <p:grpSpPr>
          <a:xfrm>
            <a:off x="1059294" y="2705901"/>
            <a:ext cx="648347" cy="648347"/>
            <a:chOff x="9465571" y="2359118"/>
            <a:chExt cx="2078700" cy="2078700"/>
          </a:xfrm>
        </p:grpSpPr>
        <p:sp>
          <p:nvSpPr>
            <p:cNvPr id="48" name="Google Shape;479;g9b9d47ae2a_0_0">
              <a:extLst>
                <a:ext uri="{FF2B5EF4-FFF2-40B4-BE49-F238E27FC236}">
                  <a16:creationId xmlns:a16="http://schemas.microsoft.com/office/drawing/2014/main" id="{9BEF73E8-A22F-534E-8620-D86DFDBD9CED}"/>
                </a:ext>
              </a:extLst>
            </p:cNvPr>
            <p:cNvSpPr/>
            <p:nvPr/>
          </p:nvSpPr>
          <p:spPr>
            <a:xfrm>
              <a:off x="9465571" y="2359118"/>
              <a:ext cx="2078700" cy="2078700"/>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 name="Google Shape;480;g9b9d47ae2a_0_0" descr="A close up of a logo&#10;&#10;Description automatically generated">
              <a:extLst>
                <a:ext uri="{FF2B5EF4-FFF2-40B4-BE49-F238E27FC236}">
                  <a16:creationId xmlns:a16="http://schemas.microsoft.com/office/drawing/2014/main" id="{6D11647C-6348-5E44-B73B-767703B9498B}"/>
                </a:ext>
              </a:extLst>
            </p:cNvPr>
            <p:cNvPicPr preferRelativeResize="0"/>
            <p:nvPr/>
          </p:nvPicPr>
          <p:blipFill rotWithShape="1">
            <a:blip r:embed="rId5">
              <a:alphaModFix/>
            </a:blip>
            <a:srcRect/>
            <a:stretch/>
          </p:blipFill>
          <p:spPr>
            <a:xfrm>
              <a:off x="9749934" y="2677421"/>
              <a:ext cx="1530195" cy="1507098"/>
            </a:xfrm>
            <a:prstGeom prst="rect">
              <a:avLst/>
            </a:prstGeom>
            <a:noFill/>
            <a:ln>
              <a:noFill/>
            </a:ln>
          </p:spPr>
        </p:pic>
      </p:grpSp>
      <p:grpSp>
        <p:nvGrpSpPr>
          <p:cNvPr id="50" name="Google Shape;481;g9b9d47ae2a_0_0">
            <a:extLst>
              <a:ext uri="{FF2B5EF4-FFF2-40B4-BE49-F238E27FC236}">
                <a16:creationId xmlns:a16="http://schemas.microsoft.com/office/drawing/2014/main" id="{C965CDD8-28BB-E641-8A7B-66B1E98D337F}"/>
              </a:ext>
            </a:extLst>
          </p:cNvPr>
          <p:cNvGrpSpPr/>
          <p:nvPr/>
        </p:nvGrpSpPr>
        <p:grpSpPr>
          <a:xfrm>
            <a:off x="1062411" y="3494397"/>
            <a:ext cx="642110" cy="642110"/>
            <a:chOff x="2794312" y="2000303"/>
            <a:chExt cx="2078700" cy="2078700"/>
          </a:xfrm>
        </p:grpSpPr>
        <p:sp>
          <p:nvSpPr>
            <p:cNvPr id="51" name="Google Shape;482;g9b9d47ae2a_0_0">
              <a:extLst>
                <a:ext uri="{FF2B5EF4-FFF2-40B4-BE49-F238E27FC236}">
                  <a16:creationId xmlns:a16="http://schemas.microsoft.com/office/drawing/2014/main" id="{4FF90C4F-8526-FC43-9D50-F1005CA89F63}"/>
                </a:ext>
              </a:extLst>
            </p:cNvPr>
            <p:cNvSpPr/>
            <p:nvPr/>
          </p:nvSpPr>
          <p:spPr>
            <a:xfrm>
              <a:off x="2794312" y="2000303"/>
              <a:ext cx="2078700" cy="2078700"/>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483;g9b9d47ae2a_0_0" descr="A close up of a sign&#10;&#10;Description automatically generated">
              <a:extLst>
                <a:ext uri="{FF2B5EF4-FFF2-40B4-BE49-F238E27FC236}">
                  <a16:creationId xmlns:a16="http://schemas.microsoft.com/office/drawing/2014/main" id="{0B0D19E5-C21B-2F44-871F-364554D8D051}"/>
                </a:ext>
              </a:extLst>
            </p:cNvPr>
            <p:cNvPicPr preferRelativeResize="0"/>
            <p:nvPr/>
          </p:nvPicPr>
          <p:blipFill rotWithShape="1">
            <a:blip r:embed="rId6">
              <a:alphaModFix/>
            </a:blip>
            <a:srcRect/>
            <a:stretch/>
          </p:blipFill>
          <p:spPr>
            <a:xfrm>
              <a:off x="2988459" y="2218013"/>
              <a:ext cx="1621526" cy="1597051"/>
            </a:xfrm>
            <a:prstGeom prst="rect">
              <a:avLst/>
            </a:prstGeom>
            <a:noFill/>
            <a:ln>
              <a:noFill/>
            </a:ln>
          </p:spPr>
        </p:pic>
      </p:grpSp>
    </p:spTree>
    <p:extLst>
      <p:ext uri="{BB962C8B-B14F-4D97-AF65-F5344CB8AC3E}">
        <p14:creationId xmlns:p14="http://schemas.microsoft.com/office/powerpoint/2010/main" val="309081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5EA8DF2E-6F45-554D-AF83-8660BDF85D80}"/>
              </a:ext>
            </a:extLst>
          </p:cNvPr>
          <p:cNvSpPr/>
          <p:nvPr/>
        </p:nvSpPr>
        <p:spPr>
          <a:xfrm>
            <a:off x="6096000" y="2971181"/>
            <a:ext cx="3657600" cy="524107"/>
          </a:xfrm>
          <a:prstGeom prst="roundRect">
            <a:avLst>
              <a:gd name="adj" fmla="val 12047"/>
            </a:avLst>
          </a:prstGeom>
          <a:solidFill>
            <a:srgbClr val="009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ounded Rectangle 14">
            <a:extLst>
              <a:ext uri="{FF2B5EF4-FFF2-40B4-BE49-F238E27FC236}">
                <a16:creationId xmlns:a16="http://schemas.microsoft.com/office/drawing/2014/main" id="{73E248F7-EBF9-DF4E-B38D-C8783192459F}"/>
              </a:ext>
            </a:extLst>
          </p:cNvPr>
          <p:cNvSpPr/>
          <p:nvPr/>
        </p:nvSpPr>
        <p:spPr>
          <a:xfrm>
            <a:off x="2295956" y="2971181"/>
            <a:ext cx="3657600" cy="524107"/>
          </a:xfrm>
          <a:prstGeom prst="roundRect">
            <a:avLst>
              <a:gd name="adj" fmla="val 12047"/>
            </a:avLst>
          </a:prstGeom>
          <a:solidFill>
            <a:srgbClr val="009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6" name="TextBox 15">
            <a:extLst>
              <a:ext uri="{FF2B5EF4-FFF2-40B4-BE49-F238E27FC236}">
                <a16:creationId xmlns:a16="http://schemas.microsoft.com/office/drawing/2014/main" id="{36B3250D-FB6F-2E45-A7E3-D69146D77265}"/>
              </a:ext>
            </a:extLst>
          </p:cNvPr>
          <p:cNvSpPr txBox="1"/>
          <p:nvPr/>
        </p:nvSpPr>
        <p:spPr>
          <a:xfrm>
            <a:off x="457201" y="1037063"/>
            <a:ext cx="11277598" cy="523220"/>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WHAT SMALL STEPS WILL I TAKE?</a:t>
            </a:r>
          </a:p>
        </p:txBody>
      </p:sp>
      <p:sp>
        <p:nvSpPr>
          <p:cNvPr id="17" name="Rounded Rectangle 16">
            <a:extLst>
              <a:ext uri="{FF2B5EF4-FFF2-40B4-BE49-F238E27FC236}">
                <a16:creationId xmlns:a16="http://schemas.microsoft.com/office/drawing/2014/main" id="{FBA29116-9418-C04D-9F77-D3CBB5BF7746}"/>
              </a:ext>
            </a:extLst>
          </p:cNvPr>
          <p:cNvSpPr/>
          <p:nvPr/>
        </p:nvSpPr>
        <p:spPr>
          <a:xfrm>
            <a:off x="2291433" y="3600749"/>
            <a:ext cx="3657600" cy="1924563"/>
          </a:xfrm>
          <a:prstGeom prst="roundRect">
            <a:avLst>
              <a:gd name="adj" fmla="val 508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pPr marL="342900" indent="-342900">
              <a:buFont typeface="+mj-lt"/>
              <a:buAutoNum type="arabicPeriod"/>
            </a:pPr>
            <a:r>
              <a:rPr lang="en-GB" sz="1400" dirty="0">
                <a:solidFill>
                  <a:schemeClr val="bg1"/>
                </a:solidFill>
                <a:latin typeface="Century Gothic" panose="020B0502020202020204" pitchFamily="34" charset="0"/>
              </a:rPr>
              <a:t>Help people with their sums.</a:t>
            </a:r>
          </a:p>
          <a:p>
            <a:pPr marL="342900" indent="-342900">
              <a:buFont typeface="+mj-lt"/>
              <a:buAutoNum type="arabicPeriod"/>
            </a:pPr>
            <a:r>
              <a:rPr lang="en-GB" sz="1400" dirty="0">
                <a:solidFill>
                  <a:schemeClr val="bg1"/>
                </a:solidFill>
                <a:latin typeface="Century Gothic" panose="020B0502020202020204" pitchFamily="34" charset="0"/>
              </a:rPr>
              <a:t>Play with friends.</a:t>
            </a:r>
          </a:p>
          <a:p>
            <a:pPr marL="342900" indent="-342900">
              <a:buFont typeface="+mj-lt"/>
              <a:buAutoNum type="arabicPeriod"/>
            </a:pPr>
            <a:r>
              <a:rPr lang="en-GB" sz="1400" dirty="0">
                <a:solidFill>
                  <a:schemeClr val="bg1"/>
                </a:solidFill>
                <a:latin typeface="Century Gothic" panose="020B0502020202020204" pitchFamily="34" charset="0"/>
              </a:rPr>
              <a:t>Read a new story.</a:t>
            </a:r>
          </a:p>
          <a:p>
            <a:pPr marL="342900" indent="-342900">
              <a:buFont typeface="+mj-lt"/>
              <a:buAutoNum type="arabicPeriod"/>
            </a:pPr>
            <a:r>
              <a:rPr lang="en-GB" sz="1400" dirty="0">
                <a:solidFill>
                  <a:schemeClr val="bg1"/>
                </a:solidFill>
                <a:latin typeface="Century Gothic" panose="020B0502020202020204" pitchFamily="34" charset="0"/>
              </a:rPr>
              <a:t>Look at objects on </a:t>
            </a:r>
            <a:br>
              <a:rPr lang="en-GB" sz="1400" dirty="0">
                <a:solidFill>
                  <a:schemeClr val="bg1"/>
                </a:solidFill>
                <a:latin typeface="Century Gothic" panose="020B0502020202020204" pitchFamily="34" charset="0"/>
              </a:rPr>
            </a:br>
            <a:r>
              <a:rPr lang="en-GB" sz="1400" dirty="0">
                <a:solidFill>
                  <a:schemeClr val="bg1"/>
                </a:solidFill>
                <a:latin typeface="Century Gothic" panose="020B0502020202020204" pitchFamily="34" charset="0"/>
              </a:rPr>
              <a:t>the nature table.</a:t>
            </a:r>
          </a:p>
          <a:p>
            <a:pPr marL="342900" indent="-342900">
              <a:buFont typeface="+mj-lt"/>
              <a:buAutoNum type="arabicPeriod"/>
            </a:pPr>
            <a:r>
              <a:rPr lang="en-GB" sz="1400" dirty="0">
                <a:solidFill>
                  <a:schemeClr val="bg1"/>
                </a:solidFill>
                <a:latin typeface="Century Gothic" panose="020B0502020202020204" pitchFamily="34" charset="0"/>
              </a:rPr>
              <a:t>Eat a new food at lunch.</a:t>
            </a:r>
          </a:p>
        </p:txBody>
      </p:sp>
      <p:sp>
        <p:nvSpPr>
          <p:cNvPr id="20" name="Rectangle 19">
            <a:extLst>
              <a:ext uri="{FF2B5EF4-FFF2-40B4-BE49-F238E27FC236}">
                <a16:creationId xmlns:a16="http://schemas.microsoft.com/office/drawing/2014/main" id="{353F2F0C-2CBC-5E41-AA5A-3950A57E3826}"/>
              </a:ext>
            </a:extLst>
          </p:cNvPr>
          <p:cNvSpPr/>
          <p:nvPr/>
        </p:nvSpPr>
        <p:spPr>
          <a:xfrm>
            <a:off x="2241107" y="3030474"/>
            <a:ext cx="3778693" cy="369332"/>
          </a:xfrm>
          <a:prstGeom prst="rect">
            <a:avLst/>
          </a:prstGeom>
        </p:spPr>
        <p:txBody>
          <a:bodyPr wrap="square">
            <a:spAutoFit/>
          </a:bodyPr>
          <a:lstStyle/>
          <a:p>
            <a:pPr algn="ctr"/>
            <a:r>
              <a:rPr lang="en-GB" b="1" dirty="0">
                <a:solidFill>
                  <a:schemeClr val="bg1"/>
                </a:solidFill>
                <a:latin typeface="Century Gothic" panose="020B0502020202020204" pitchFamily="34" charset="0"/>
              </a:rPr>
              <a:t>At school</a:t>
            </a:r>
          </a:p>
        </p:txBody>
      </p:sp>
      <p:sp>
        <p:nvSpPr>
          <p:cNvPr id="24" name="Rectangle 23">
            <a:extLst>
              <a:ext uri="{FF2B5EF4-FFF2-40B4-BE49-F238E27FC236}">
                <a16:creationId xmlns:a16="http://schemas.microsoft.com/office/drawing/2014/main" id="{A7AC795E-3618-3540-B0AB-9025C3F2E65E}"/>
              </a:ext>
            </a:extLst>
          </p:cNvPr>
          <p:cNvSpPr/>
          <p:nvPr/>
        </p:nvSpPr>
        <p:spPr>
          <a:xfrm>
            <a:off x="6013749" y="3041624"/>
            <a:ext cx="3778693" cy="369332"/>
          </a:xfrm>
          <a:prstGeom prst="rect">
            <a:avLst/>
          </a:prstGeom>
        </p:spPr>
        <p:txBody>
          <a:bodyPr wrap="square">
            <a:spAutoFit/>
          </a:bodyPr>
          <a:lstStyle/>
          <a:p>
            <a:pPr algn="ctr"/>
            <a:r>
              <a:rPr lang="en-GB" b="1" dirty="0">
                <a:solidFill>
                  <a:schemeClr val="bg1"/>
                </a:solidFill>
                <a:latin typeface="Century Gothic" panose="020B0502020202020204" pitchFamily="34" charset="0"/>
              </a:rPr>
              <a:t>At home</a:t>
            </a:r>
          </a:p>
        </p:txBody>
      </p:sp>
      <p:sp>
        <p:nvSpPr>
          <p:cNvPr id="18" name="Rounded Rectangle 17">
            <a:extLst>
              <a:ext uri="{FF2B5EF4-FFF2-40B4-BE49-F238E27FC236}">
                <a16:creationId xmlns:a16="http://schemas.microsoft.com/office/drawing/2014/main" id="{25974608-D43E-514F-AE57-067A358F0A1B}"/>
              </a:ext>
            </a:extLst>
          </p:cNvPr>
          <p:cNvSpPr/>
          <p:nvPr/>
        </p:nvSpPr>
        <p:spPr>
          <a:xfrm>
            <a:off x="6096000" y="3600749"/>
            <a:ext cx="3657600" cy="1924563"/>
          </a:xfrm>
          <a:prstGeom prst="roundRect">
            <a:avLst>
              <a:gd name="adj" fmla="val 508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pPr marL="342900" indent="-342900">
              <a:buFont typeface="+mj-lt"/>
              <a:buAutoNum type="arabicPeriod"/>
            </a:pPr>
            <a:r>
              <a:rPr lang="en-GB" sz="1400" dirty="0">
                <a:solidFill>
                  <a:schemeClr val="bg1"/>
                </a:solidFill>
                <a:latin typeface="Century Gothic" panose="020B0502020202020204" pitchFamily="34" charset="0"/>
              </a:rPr>
              <a:t>Put my toys away.</a:t>
            </a:r>
          </a:p>
          <a:p>
            <a:pPr marL="342900" indent="-342900">
              <a:buFont typeface="+mj-lt"/>
              <a:buAutoNum type="arabicPeriod"/>
            </a:pPr>
            <a:r>
              <a:rPr lang="en-GB" sz="1400" dirty="0">
                <a:solidFill>
                  <a:schemeClr val="bg1"/>
                </a:solidFill>
                <a:latin typeface="Century Gothic" panose="020B0502020202020204" pitchFamily="34" charset="0"/>
              </a:rPr>
              <a:t>Play with my brother or sister.</a:t>
            </a:r>
          </a:p>
          <a:p>
            <a:pPr marL="342900" indent="-342900">
              <a:buFont typeface="+mj-lt"/>
              <a:buAutoNum type="arabicPeriod"/>
            </a:pPr>
            <a:r>
              <a:rPr lang="en-GB" sz="1400" dirty="0">
                <a:solidFill>
                  <a:schemeClr val="bg1"/>
                </a:solidFill>
                <a:latin typeface="Century Gothic" panose="020B0502020202020204" pitchFamily="34" charset="0"/>
              </a:rPr>
              <a:t>Watch the rain on the window.</a:t>
            </a:r>
          </a:p>
          <a:p>
            <a:pPr marL="342900" indent="-342900">
              <a:buFont typeface="+mj-lt"/>
              <a:buAutoNum type="arabicPeriod"/>
            </a:pPr>
            <a:r>
              <a:rPr lang="en-GB" sz="1400" dirty="0">
                <a:solidFill>
                  <a:schemeClr val="bg1"/>
                </a:solidFill>
                <a:latin typeface="Century Gothic" panose="020B0502020202020204" pitchFamily="34" charset="0"/>
              </a:rPr>
              <a:t>Learn a new song.</a:t>
            </a:r>
          </a:p>
          <a:p>
            <a:pPr marL="342900" indent="-342900">
              <a:buFont typeface="+mj-lt"/>
              <a:buAutoNum type="arabicPeriod"/>
            </a:pPr>
            <a:r>
              <a:rPr lang="en-GB" sz="1400" dirty="0">
                <a:solidFill>
                  <a:schemeClr val="bg1"/>
                </a:solidFill>
                <a:latin typeface="Century Gothic" panose="020B0502020202020204" pitchFamily="34" charset="0"/>
              </a:rPr>
              <a:t>Go for a walk with my family.</a:t>
            </a:r>
          </a:p>
        </p:txBody>
      </p:sp>
      <p:grpSp>
        <p:nvGrpSpPr>
          <p:cNvPr id="19" name="Group 18">
            <a:extLst>
              <a:ext uri="{FF2B5EF4-FFF2-40B4-BE49-F238E27FC236}">
                <a16:creationId xmlns:a16="http://schemas.microsoft.com/office/drawing/2014/main" id="{E99A79CF-08D4-4A47-B1F5-0E7332C2B97D}"/>
              </a:ext>
            </a:extLst>
          </p:cNvPr>
          <p:cNvGrpSpPr/>
          <p:nvPr/>
        </p:nvGrpSpPr>
        <p:grpSpPr>
          <a:xfrm>
            <a:off x="3566324" y="1857685"/>
            <a:ext cx="4894848" cy="697217"/>
            <a:chOff x="1124952" y="5123720"/>
            <a:chExt cx="4894848" cy="697217"/>
          </a:xfrm>
        </p:grpSpPr>
        <p:sp>
          <p:nvSpPr>
            <p:cNvPr id="42" name="Oval 41">
              <a:extLst>
                <a:ext uri="{FF2B5EF4-FFF2-40B4-BE49-F238E27FC236}">
                  <a16:creationId xmlns:a16="http://schemas.microsoft.com/office/drawing/2014/main" id="{65B94744-1BBC-A24D-A24F-32F4411068C7}"/>
                </a:ext>
              </a:extLst>
            </p:cNvPr>
            <p:cNvSpPr/>
            <p:nvPr/>
          </p:nvSpPr>
          <p:spPr>
            <a:xfrm>
              <a:off x="2175326" y="5127585"/>
              <a:ext cx="693352" cy="693352"/>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A3BC4C27-FBDD-F841-9688-D6820D09BE19}"/>
                </a:ext>
              </a:extLst>
            </p:cNvPr>
            <p:cNvGrpSpPr/>
            <p:nvPr/>
          </p:nvGrpSpPr>
          <p:grpSpPr>
            <a:xfrm>
              <a:off x="3225700" y="5127585"/>
              <a:ext cx="693352" cy="693352"/>
              <a:chOff x="5018065" y="2000303"/>
              <a:chExt cx="2078773" cy="2078773"/>
            </a:xfrm>
          </p:grpSpPr>
          <p:sp>
            <p:nvSpPr>
              <p:cNvPr id="40" name="Oval 39">
                <a:extLst>
                  <a:ext uri="{FF2B5EF4-FFF2-40B4-BE49-F238E27FC236}">
                    <a16:creationId xmlns:a16="http://schemas.microsoft.com/office/drawing/2014/main" id="{2A7E0BF9-3F25-194B-A616-DA04E66C89A3}"/>
                  </a:ext>
                </a:extLst>
              </p:cNvPr>
              <p:cNvSpPr/>
              <p:nvPr/>
            </p:nvSpPr>
            <p:spPr>
              <a:xfrm>
                <a:off x="5018065"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descr="A close up of a sign&#10;&#10;Description automatically generated">
                <a:extLst>
                  <a:ext uri="{FF2B5EF4-FFF2-40B4-BE49-F238E27FC236}">
                    <a16:creationId xmlns:a16="http://schemas.microsoft.com/office/drawing/2014/main" id="{DAC3F828-610A-294C-B55C-88FE3E3E00CA}"/>
                  </a:ext>
                </a:extLst>
              </p:cNvPr>
              <p:cNvPicPr>
                <a:picLocks noChangeAspect="1"/>
              </p:cNvPicPr>
              <p:nvPr/>
            </p:nvPicPr>
            <p:blipFill>
              <a:blip r:embed="rId3"/>
              <a:stretch>
                <a:fillRect/>
              </a:stretch>
            </p:blipFill>
            <p:spPr>
              <a:xfrm>
                <a:off x="5239212" y="2241163"/>
                <a:ext cx="1621526" cy="1597050"/>
              </a:xfrm>
              <a:prstGeom prst="rect">
                <a:avLst/>
              </a:prstGeom>
            </p:spPr>
          </p:pic>
        </p:grpSp>
        <p:grpSp>
          <p:nvGrpSpPr>
            <p:cNvPr id="23" name="Group 22">
              <a:extLst>
                <a:ext uri="{FF2B5EF4-FFF2-40B4-BE49-F238E27FC236}">
                  <a16:creationId xmlns:a16="http://schemas.microsoft.com/office/drawing/2014/main" id="{489F8306-130C-CE43-B541-E87F4236BBBC}"/>
                </a:ext>
              </a:extLst>
            </p:cNvPr>
            <p:cNvGrpSpPr/>
            <p:nvPr/>
          </p:nvGrpSpPr>
          <p:grpSpPr>
            <a:xfrm>
              <a:off x="4276074" y="5127585"/>
              <a:ext cx="693352" cy="693352"/>
              <a:chOff x="7241818" y="2000303"/>
              <a:chExt cx="2078773" cy="2078773"/>
            </a:xfrm>
          </p:grpSpPr>
          <p:sp>
            <p:nvSpPr>
              <p:cNvPr id="38" name="Oval 37">
                <a:extLst>
                  <a:ext uri="{FF2B5EF4-FFF2-40B4-BE49-F238E27FC236}">
                    <a16:creationId xmlns:a16="http://schemas.microsoft.com/office/drawing/2014/main" id="{F015E525-C563-954D-B54A-79162054DEA9}"/>
                  </a:ext>
                </a:extLst>
              </p:cNvPr>
              <p:cNvSpPr/>
              <p:nvPr/>
            </p:nvSpPr>
            <p:spPr>
              <a:xfrm>
                <a:off x="7241818"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A picture containing clock&#10;&#10;Description automatically generated">
                <a:extLst>
                  <a:ext uri="{FF2B5EF4-FFF2-40B4-BE49-F238E27FC236}">
                    <a16:creationId xmlns:a16="http://schemas.microsoft.com/office/drawing/2014/main" id="{08D0A75A-64EB-1E40-980B-0C93AA809EE2}"/>
                  </a:ext>
                </a:extLst>
              </p:cNvPr>
              <p:cNvPicPr>
                <a:picLocks noChangeAspect="1"/>
              </p:cNvPicPr>
              <p:nvPr/>
            </p:nvPicPr>
            <p:blipFill>
              <a:blip r:embed="rId4"/>
              <a:stretch>
                <a:fillRect/>
              </a:stretch>
            </p:blipFill>
            <p:spPr>
              <a:xfrm>
                <a:off x="7405203" y="2218013"/>
                <a:ext cx="1645015" cy="1620185"/>
              </a:xfrm>
              <a:prstGeom prst="rect">
                <a:avLst/>
              </a:prstGeom>
            </p:spPr>
          </p:pic>
        </p:grpSp>
        <p:grpSp>
          <p:nvGrpSpPr>
            <p:cNvPr id="25" name="Group 24">
              <a:extLst>
                <a:ext uri="{FF2B5EF4-FFF2-40B4-BE49-F238E27FC236}">
                  <a16:creationId xmlns:a16="http://schemas.microsoft.com/office/drawing/2014/main" id="{E58CCC10-0FEF-5B4E-ACCC-0FC6059CA46C}"/>
                </a:ext>
              </a:extLst>
            </p:cNvPr>
            <p:cNvGrpSpPr/>
            <p:nvPr/>
          </p:nvGrpSpPr>
          <p:grpSpPr>
            <a:xfrm>
              <a:off x="5326448" y="5123720"/>
              <a:ext cx="693352" cy="693352"/>
              <a:chOff x="9465571" y="2000303"/>
              <a:chExt cx="2078773" cy="2078773"/>
            </a:xfrm>
          </p:grpSpPr>
          <p:sp>
            <p:nvSpPr>
              <p:cNvPr id="36" name="Oval 35">
                <a:extLst>
                  <a:ext uri="{FF2B5EF4-FFF2-40B4-BE49-F238E27FC236}">
                    <a16:creationId xmlns:a16="http://schemas.microsoft.com/office/drawing/2014/main" id="{8634F0D5-4082-A54F-BF96-0141F2C945EC}"/>
                  </a:ext>
                </a:extLst>
              </p:cNvPr>
              <p:cNvSpPr/>
              <p:nvPr/>
            </p:nvSpPr>
            <p:spPr>
              <a:xfrm>
                <a:off x="9465571"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close up of a logo&#10;&#10;Description automatically generated">
                <a:extLst>
                  <a:ext uri="{FF2B5EF4-FFF2-40B4-BE49-F238E27FC236}">
                    <a16:creationId xmlns:a16="http://schemas.microsoft.com/office/drawing/2014/main" id="{0F06284A-A4EF-E142-9733-48E50B655DF7}"/>
                  </a:ext>
                </a:extLst>
              </p:cNvPr>
              <p:cNvPicPr>
                <a:picLocks noChangeAspect="1"/>
              </p:cNvPicPr>
              <p:nvPr/>
            </p:nvPicPr>
            <p:blipFill>
              <a:blip r:embed="rId5"/>
              <a:stretch>
                <a:fillRect/>
              </a:stretch>
            </p:blipFill>
            <p:spPr>
              <a:xfrm>
                <a:off x="9739860" y="2331101"/>
                <a:ext cx="1530194" cy="1507097"/>
              </a:xfrm>
              <a:prstGeom prst="rect">
                <a:avLst/>
              </a:prstGeom>
            </p:spPr>
          </p:pic>
        </p:grpSp>
        <p:grpSp>
          <p:nvGrpSpPr>
            <p:cNvPr id="33" name="Group 32">
              <a:extLst>
                <a:ext uri="{FF2B5EF4-FFF2-40B4-BE49-F238E27FC236}">
                  <a16:creationId xmlns:a16="http://schemas.microsoft.com/office/drawing/2014/main" id="{050F1C8A-02A7-2140-85FB-F1B88B6983B4}"/>
                </a:ext>
              </a:extLst>
            </p:cNvPr>
            <p:cNvGrpSpPr/>
            <p:nvPr/>
          </p:nvGrpSpPr>
          <p:grpSpPr>
            <a:xfrm>
              <a:off x="1124952" y="5127585"/>
              <a:ext cx="693352" cy="693352"/>
              <a:chOff x="586356" y="2000303"/>
              <a:chExt cx="2078773" cy="2078773"/>
            </a:xfrm>
          </p:grpSpPr>
          <p:sp>
            <p:nvSpPr>
              <p:cNvPr id="34" name="Oval 33">
                <a:extLst>
                  <a:ext uri="{FF2B5EF4-FFF2-40B4-BE49-F238E27FC236}">
                    <a16:creationId xmlns:a16="http://schemas.microsoft.com/office/drawing/2014/main" id="{EE2ABF36-AF37-6C45-A478-0273B3E13DB0}"/>
                  </a:ext>
                </a:extLst>
              </p:cNvPr>
              <p:cNvSpPr/>
              <p:nvPr/>
            </p:nvSpPr>
            <p:spPr>
              <a:xfrm>
                <a:off x="586356" y="2000303"/>
                <a:ext cx="2078773" cy="2078773"/>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close up of a logo&#10;&#10;Description automatically generated">
                <a:extLst>
                  <a:ext uri="{FF2B5EF4-FFF2-40B4-BE49-F238E27FC236}">
                    <a16:creationId xmlns:a16="http://schemas.microsoft.com/office/drawing/2014/main" id="{55A5C145-5FD2-214A-A8B8-9BD684468798}"/>
                  </a:ext>
                </a:extLst>
              </p:cNvPr>
              <p:cNvPicPr>
                <a:picLocks noChangeAspect="1"/>
              </p:cNvPicPr>
              <p:nvPr/>
            </p:nvPicPr>
            <p:blipFill>
              <a:blip r:embed="rId6"/>
              <a:stretch>
                <a:fillRect/>
              </a:stretch>
            </p:blipFill>
            <p:spPr>
              <a:xfrm>
                <a:off x="898397" y="2319517"/>
                <a:ext cx="1438894" cy="1417175"/>
              </a:xfrm>
              <a:prstGeom prst="rect">
                <a:avLst/>
              </a:prstGeom>
            </p:spPr>
          </p:pic>
        </p:grpSp>
      </p:grpSp>
      <p:pic>
        <p:nvPicPr>
          <p:cNvPr id="30" name="Picture 29" descr="A close up of a sign&#10;&#10;Description automatically generated">
            <a:extLst>
              <a:ext uri="{FF2B5EF4-FFF2-40B4-BE49-F238E27FC236}">
                <a16:creationId xmlns:a16="http://schemas.microsoft.com/office/drawing/2014/main" id="{9BE75E97-6322-5047-AC6E-978CE24351F9}"/>
              </a:ext>
            </a:extLst>
          </p:cNvPr>
          <p:cNvPicPr>
            <a:picLocks noChangeAspect="1"/>
          </p:cNvPicPr>
          <p:nvPr/>
        </p:nvPicPr>
        <p:blipFill>
          <a:blip r:embed="rId7"/>
          <a:stretch>
            <a:fillRect/>
          </a:stretch>
        </p:blipFill>
        <p:spPr>
          <a:xfrm>
            <a:off x="4683163" y="1923556"/>
            <a:ext cx="549133" cy="540844"/>
          </a:xfrm>
          <a:prstGeom prst="rect">
            <a:avLst/>
          </a:prstGeom>
        </p:spPr>
      </p:pic>
    </p:spTree>
    <p:extLst>
      <p:ext uri="{BB962C8B-B14F-4D97-AF65-F5344CB8AC3E}">
        <p14:creationId xmlns:p14="http://schemas.microsoft.com/office/powerpoint/2010/main" val="279122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6A28E1-6C9D-6747-AD66-ABB85B12093F}"/>
              </a:ext>
            </a:extLst>
          </p:cNvPr>
          <p:cNvSpPr txBox="1"/>
          <p:nvPr/>
        </p:nvSpPr>
        <p:spPr>
          <a:xfrm>
            <a:off x="1041905" y="1037063"/>
            <a:ext cx="9059976" cy="523220"/>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MY HAPPINESS PLEDGE</a:t>
            </a:r>
          </a:p>
        </p:txBody>
      </p:sp>
      <p:sp>
        <p:nvSpPr>
          <p:cNvPr id="5" name="Rectangle 4">
            <a:extLst>
              <a:ext uri="{FF2B5EF4-FFF2-40B4-BE49-F238E27FC236}">
                <a16:creationId xmlns:a16="http://schemas.microsoft.com/office/drawing/2014/main" id="{C4140C68-3943-334A-898D-9726BB2E321A}"/>
              </a:ext>
            </a:extLst>
          </p:cNvPr>
          <p:cNvSpPr/>
          <p:nvPr/>
        </p:nvSpPr>
        <p:spPr>
          <a:xfrm>
            <a:off x="1041905" y="1701071"/>
            <a:ext cx="3502037" cy="3662541"/>
          </a:xfrm>
          <a:prstGeom prst="rect">
            <a:avLst/>
          </a:prstGeom>
        </p:spPr>
        <p:txBody>
          <a:bodyPr wrap="square">
            <a:spAutoFit/>
          </a:bodyPr>
          <a:lstStyle/>
          <a:p>
            <a:pPr>
              <a:spcAft>
                <a:spcPts val="1200"/>
              </a:spcAft>
            </a:pPr>
            <a:r>
              <a:rPr lang="en-GB" b="1" dirty="0">
                <a:solidFill>
                  <a:srgbClr val="103A5D"/>
                </a:solidFill>
                <a:latin typeface="Century Gothic" panose="020B0502020202020204" pitchFamily="34" charset="0"/>
              </a:rPr>
              <a:t>To make myself and others happy I will…</a:t>
            </a:r>
          </a:p>
          <a:p>
            <a:pPr>
              <a:spcAft>
                <a:spcPts val="1200"/>
              </a:spcAft>
            </a:pPr>
            <a:endParaRPr lang="en-GB" dirty="0">
              <a:solidFill>
                <a:srgbClr val="103A5D"/>
              </a:solidFill>
              <a:latin typeface="Century Gothic" panose="020B0502020202020204" pitchFamily="34" charset="0"/>
            </a:endParaRPr>
          </a:p>
          <a:p>
            <a:pPr>
              <a:spcAft>
                <a:spcPts val="1200"/>
              </a:spcAft>
            </a:pPr>
            <a:r>
              <a:rPr lang="en-GB" dirty="0">
                <a:solidFill>
                  <a:srgbClr val="103A5D"/>
                </a:solidFill>
                <a:latin typeface="Century Gothic" panose="020B0502020202020204" pitchFamily="34" charset="0"/>
              </a:rPr>
              <a:t>Draw what I will do at </a:t>
            </a:r>
            <a:r>
              <a:rPr lang="en-GB" b="1" dirty="0">
                <a:solidFill>
                  <a:srgbClr val="103A5D"/>
                </a:solidFill>
                <a:latin typeface="Century Gothic" panose="020B0502020202020204" pitchFamily="34" charset="0"/>
              </a:rPr>
              <a:t>school.</a:t>
            </a:r>
            <a:endParaRPr lang="en-GB" dirty="0">
              <a:solidFill>
                <a:srgbClr val="103A5D"/>
              </a:solidFill>
              <a:latin typeface="Century Gothic" panose="020B0502020202020204" pitchFamily="34" charset="0"/>
            </a:endParaRPr>
          </a:p>
          <a:p>
            <a:pPr>
              <a:spcAft>
                <a:spcPts val="1200"/>
              </a:spcAft>
            </a:pPr>
            <a:r>
              <a:rPr lang="en-GB" dirty="0">
                <a:solidFill>
                  <a:srgbClr val="103A5D"/>
                </a:solidFill>
                <a:latin typeface="Century Gothic" panose="020B0502020202020204" pitchFamily="34" charset="0"/>
              </a:rPr>
              <a:t>Draw what I will do at </a:t>
            </a:r>
            <a:r>
              <a:rPr lang="en-GB" b="1" dirty="0">
                <a:solidFill>
                  <a:srgbClr val="103A5D"/>
                </a:solidFill>
                <a:latin typeface="Century Gothic" panose="020B0502020202020204" pitchFamily="34" charset="0"/>
              </a:rPr>
              <a:t>home. </a:t>
            </a:r>
          </a:p>
          <a:p>
            <a:pPr>
              <a:spcAft>
                <a:spcPts val="1200"/>
              </a:spcAft>
            </a:pPr>
            <a:endParaRPr lang="en-GB" b="1" dirty="0">
              <a:solidFill>
                <a:srgbClr val="103A5D"/>
              </a:solidFill>
              <a:latin typeface="Century Gothic" panose="020B0502020202020204" pitchFamily="34" charset="0"/>
            </a:endParaRPr>
          </a:p>
          <a:p>
            <a:pPr>
              <a:spcAft>
                <a:spcPts val="1200"/>
              </a:spcAft>
            </a:pPr>
            <a:endParaRPr lang="en-GB" b="1" dirty="0">
              <a:solidFill>
                <a:srgbClr val="103A5D"/>
              </a:solidFill>
              <a:latin typeface="Century Gothic" panose="020B0502020202020204" pitchFamily="34" charset="0"/>
            </a:endParaRPr>
          </a:p>
          <a:p>
            <a:pPr>
              <a:spcAft>
                <a:spcPts val="1200"/>
              </a:spcAft>
            </a:pPr>
            <a:endParaRPr lang="en-GB" b="1" dirty="0">
              <a:solidFill>
                <a:srgbClr val="103A5D"/>
              </a:solidFill>
              <a:latin typeface="Century Gothic" panose="020B0502020202020204" pitchFamily="34" charset="0"/>
            </a:endParaRPr>
          </a:p>
          <a:p>
            <a:pPr>
              <a:spcAft>
                <a:spcPts val="1200"/>
              </a:spcAft>
            </a:pPr>
            <a:endParaRPr lang="en-GB" b="1" dirty="0">
              <a:solidFill>
                <a:srgbClr val="103A5D"/>
              </a:solidFill>
              <a:latin typeface="Century Gothic" panose="020B0502020202020204" pitchFamily="34" charset="0"/>
            </a:endParaRPr>
          </a:p>
        </p:txBody>
      </p:sp>
      <p:pic>
        <p:nvPicPr>
          <p:cNvPr id="6" name="Google Shape;425;p45" descr="A picture containing drawing&#10;&#10;Description automatically generated">
            <a:extLst>
              <a:ext uri="{FF2B5EF4-FFF2-40B4-BE49-F238E27FC236}">
                <a16:creationId xmlns:a16="http://schemas.microsoft.com/office/drawing/2014/main" id="{A92EF85E-A0B7-864C-A788-009BCE1F2430}"/>
              </a:ext>
            </a:extLst>
          </p:cNvPr>
          <p:cNvPicPr preferRelativeResize="0">
            <a:picLocks/>
          </p:cNvPicPr>
          <p:nvPr/>
        </p:nvPicPr>
        <p:blipFill rotWithShape="1">
          <a:blip r:embed="rId3">
            <a:alphaModFix/>
          </a:blip>
          <a:srcRect/>
          <a:stretch/>
        </p:blipFill>
        <p:spPr>
          <a:xfrm rot="501650">
            <a:off x="5776840" y="1828852"/>
            <a:ext cx="5025813" cy="3186299"/>
          </a:xfrm>
          <a:prstGeom prst="rect">
            <a:avLst/>
          </a:prstGeom>
          <a:noFill/>
          <a:ln>
            <a:noFill/>
          </a:ln>
        </p:spPr>
      </p:pic>
    </p:spTree>
    <p:extLst>
      <p:ext uri="{BB962C8B-B14F-4D97-AF65-F5344CB8AC3E}">
        <p14:creationId xmlns:p14="http://schemas.microsoft.com/office/powerpoint/2010/main" val="2125581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B2BF00F-81FD-5D4A-998A-219678CD0416}"/>
              </a:ext>
            </a:extLst>
          </p:cNvPr>
          <p:cNvGrpSpPr/>
          <p:nvPr/>
        </p:nvGrpSpPr>
        <p:grpSpPr>
          <a:xfrm>
            <a:off x="559558" y="1641147"/>
            <a:ext cx="5104264" cy="3121926"/>
            <a:chOff x="559558" y="1641147"/>
            <a:chExt cx="5104264" cy="3121926"/>
          </a:xfrm>
        </p:grpSpPr>
        <p:sp>
          <p:nvSpPr>
            <p:cNvPr id="2" name="Rectangle 1">
              <a:extLst>
                <a:ext uri="{FF2B5EF4-FFF2-40B4-BE49-F238E27FC236}">
                  <a16:creationId xmlns:a16="http://schemas.microsoft.com/office/drawing/2014/main" id="{F96C1A8A-7711-D049-8D68-710E9F1ECA9C}"/>
                </a:ext>
              </a:extLst>
            </p:cNvPr>
            <p:cNvSpPr/>
            <p:nvPr/>
          </p:nvSpPr>
          <p:spPr>
            <a:xfrm rot="5400000">
              <a:off x="1550727" y="649978"/>
              <a:ext cx="3121926" cy="5104264"/>
            </a:xfrm>
            <a:prstGeom prst="rect">
              <a:avLst/>
            </a:prstGeom>
            <a:noFill/>
            <a:ln>
              <a:solidFill>
                <a:srgbClr val="103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6E2936-C552-BD4F-81ED-AB47FAFF34D5}"/>
                </a:ext>
              </a:extLst>
            </p:cNvPr>
            <p:cNvSpPr/>
            <p:nvPr/>
          </p:nvSpPr>
          <p:spPr>
            <a:xfrm rot="5400000">
              <a:off x="4639671" y="1914101"/>
              <a:ext cx="854125" cy="766550"/>
            </a:xfrm>
            <a:prstGeom prst="rect">
              <a:avLst/>
            </a:prstGeom>
            <a:noFill/>
            <a:ln>
              <a:solidFill>
                <a:srgbClr val="103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3B11B85-7C78-6649-BEF7-659FF816FBF1}"/>
                </a:ext>
              </a:extLst>
            </p:cNvPr>
            <p:cNvCxnSpPr>
              <a:cxnSpLocks/>
            </p:cNvCxnSpPr>
            <p:nvPr/>
          </p:nvCxnSpPr>
          <p:spPr>
            <a:xfrm flipH="1">
              <a:off x="3384645" y="3248168"/>
              <a:ext cx="2049440" cy="0"/>
            </a:xfrm>
            <a:prstGeom prst="line">
              <a:avLst/>
            </a:prstGeom>
            <a:ln>
              <a:solidFill>
                <a:srgbClr val="103A5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53DB4-A8FA-C34A-8664-C8E580D3B5D8}"/>
                </a:ext>
              </a:extLst>
            </p:cNvPr>
            <p:cNvCxnSpPr>
              <a:cxnSpLocks/>
            </p:cNvCxnSpPr>
            <p:nvPr/>
          </p:nvCxnSpPr>
          <p:spPr>
            <a:xfrm flipH="1">
              <a:off x="3132164" y="1852118"/>
              <a:ext cx="4551" cy="2699983"/>
            </a:xfrm>
            <a:prstGeom prst="line">
              <a:avLst/>
            </a:prstGeom>
            <a:ln>
              <a:solidFill>
                <a:srgbClr val="103A5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220AF5-F953-8647-B758-5179E441757F}"/>
                </a:ext>
              </a:extLst>
            </p:cNvPr>
            <p:cNvCxnSpPr>
              <a:cxnSpLocks/>
            </p:cNvCxnSpPr>
            <p:nvPr/>
          </p:nvCxnSpPr>
          <p:spPr>
            <a:xfrm flipH="1">
              <a:off x="3384645" y="3614761"/>
              <a:ext cx="2049440" cy="0"/>
            </a:xfrm>
            <a:prstGeom prst="line">
              <a:avLst/>
            </a:prstGeom>
            <a:ln>
              <a:solidFill>
                <a:srgbClr val="103A5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B724A95-A153-AC43-A8D4-2AF5EF8DA53E}"/>
                </a:ext>
              </a:extLst>
            </p:cNvPr>
            <p:cNvCxnSpPr>
              <a:cxnSpLocks/>
            </p:cNvCxnSpPr>
            <p:nvPr/>
          </p:nvCxnSpPr>
          <p:spPr>
            <a:xfrm flipH="1">
              <a:off x="3384645" y="3981354"/>
              <a:ext cx="2049440" cy="0"/>
            </a:xfrm>
            <a:prstGeom prst="line">
              <a:avLst/>
            </a:prstGeom>
            <a:ln>
              <a:solidFill>
                <a:srgbClr val="103A5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47E175-D26F-0841-851C-6BEDA1B99711}"/>
                </a:ext>
              </a:extLst>
            </p:cNvPr>
            <p:cNvCxnSpPr>
              <a:cxnSpLocks/>
            </p:cNvCxnSpPr>
            <p:nvPr/>
          </p:nvCxnSpPr>
          <p:spPr>
            <a:xfrm flipH="1">
              <a:off x="3384645" y="4347948"/>
              <a:ext cx="2049440" cy="0"/>
            </a:xfrm>
            <a:prstGeom prst="line">
              <a:avLst/>
            </a:prstGeom>
            <a:ln>
              <a:solidFill>
                <a:srgbClr val="103A5D"/>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027698F7-A2D8-B44B-91FB-CDB4C7E4A0F0}"/>
              </a:ext>
            </a:extLst>
          </p:cNvPr>
          <p:cNvGrpSpPr/>
          <p:nvPr/>
        </p:nvGrpSpPr>
        <p:grpSpPr>
          <a:xfrm>
            <a:off x="6528180" y="1641147"/>
            <a:ext cx="5104264" cy="3121926"/>
            <a:chOff x="559558" y="1641147"/>
            <a:chExt cx="5104264" cy="3121926"/>
          </a:xfrm>
        </p:grpSpPr>
        <p:sp>
          <p:nvSpPr>
            <p:cNvPr id="29" name="Rectangle 28">
              <a:extLst>
                <a:ext uri="{FF2B5EF4-FFF2-40B4-BE49-F238E27FC236}">
                  <a16:creationId xmlns:a16="http://schemas.microsoft.com/office/drawing/2014/main" id="{B61B7DE7-2D3D-124D-AF55-6560B92257E5}"/>
                </a:ext>
              </a:extLst>
            </p:cNvPr>
            <p:cNvSpPr/>
            <p:nvPr/>
          </p:nvSpPr>
          <p:spPr>
            <a:xfrm rot="5400000">
              <a:off x="1550727" y="649978"/>
              <a:ext cx="3121926" cy="5104264"/>
            </a:xfrm>
            <a:prstGeom prst="rect">
              <a:avLst/>
            </a:prstGeom>
            <a:noFill/>
            <a:ln>
              <a:solidFill>
                <a:srgbClr val="103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D90ADEB-7D3E-B34F-A543-514EFE7FF838}"/>
                </a:ext>
              </a:extLst>
            </p:cNvPr>
            <p:cNvSpPr/>
            <p:nvPr/>
          </p:nvSpPr>
          <p:spPr>
            <a:xfrm rot="5400000">
              <a:off x="4639671" y="1914101"/>
              <a:ext cx="854125" cy="766550"/>
            </a:xfrm>
            <a:prstGeom prst="rect">
              <a:avLst/>
            </a:prstGeom>
            <a:noFill/>
            <a:ln>
              <a:solidFill>
                <a:srgbClr val="103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0706EF1-23FC-4047-BA46-3C4DC9B27DAF}"/>
                </a:ext>
              </a:extLst>
            </p:cNvPr>
            <p:cNvCxnSpPr>
              <a:cxnSpLocks/>
            </p:cNvCxnSpPr>
            <p:nvPr/>
          </p:nvCxnSpPr>
          <p:spPr>
            <a:xfrm flipH="1">
              <a:off x="3384645" y="3248168"/>
              <a:ext cx="2049440" cy="0"/>
            </a:xfrm>
            <a:prstGeom prst="line">
              <a:avLst/>
            </a:prstGeom>
            <a:ln>
              <a:solidFill>
                <a:srgbClr val="103A5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E01D4E-DBA7-D049-8F48-071F18DD2284}"/>
                </a:ext>
              </a:extLst>
            </p:cNvPr>
            <p:cNvCxnSpPr>
              <a:cxnSpLocks/>
            </p:cNvCxnSpPr>
            <p:nvPr/>
          </p:nvCxnSpPr>
          <p:spPr>
            <a:xfrm flipH="1">
              <a:off x="3132164" y="1852118"/>
              <a:ext cx="4551" cy="2699983"/>
            </a:xfrm>
            <a:prstGeom prst="line">
              <a:avLst/>
            </a:prstGeom>
            <a:ln>
              <a:solidFill>
                <a:srgbClr val="103A5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1028908-09EA-B542-92D7-1AD1C300AA16}"/>
                </a:ext>
              </a:extLst>
            </p:cNvPr>
            <p:cNvCxnSpPr>
              <a:cxnSpLocks/>
            </p:cNvCxnSpPr>
            <p:nvPr/>
          </p:nvCxnSpPr>
          <p:spPr>
            <a:xfrm flipH="1">
              <a:off x="3384645" y="3614761"/>
              <a:ext cx="2049440" cy="0"/>
            </a:xfrm>
            <a:prstGeom prst="line">
              <a:avLst/>
            </a:prstGeom>
            <a:ln>
              <a:solidFill>
                <a:srgbClr val="103A5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BAF9D0-EEE3-3A42-A1B0-8739601CDCBD}"/>
                </a:ext>
              </a:extLst>
            </p:cNvPr>
            <p:cNvCxnSpPr>
              <a:cxnSpLocks/>
            </p:cNvCxnSpPr>
            <p:nvPr/>
          </p:nvCxnSpPr>
          <p:spPr>
            <a:xfrm flipH="1">
              <a:off x="3384645" y="3981354"/>
              <a:ext cx="2049440" cy="0"/>
            </a:xfrm>
            <a:prstGeom prst="line">
              <a:avLst/>
            </a:prstGeom>
            <a:ln>
              <a:solidFill>
                <a:srgbClr val="103A5D"/>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4423F9-1984-2D4B-A576-2E98BE42318D}"/>
                </a:ext>
              </a:extLst>
            </p:cNvPr>
            <p:cNvCxnSpPr>
              <a:cxnSpLocks/>
            </p:cNvCxnSpPr>
            <p:nvPr/>
          </p:nvCxnSpPr>
          <p:spPr>
            <a:xfrm flipH="1">
              <a:off x="3384645" y="4347948"/>
              <a:ext cx="2049440" cy="0"/>
            </a:xfrm>
            <a:prstGeom prst="line">
              <a:avLst/>
            </a:prstGeom>
            <a:ln>
              <a:solidFill>
                <a:srgbClr val="103A5D"/>
              </a:solidFill>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BB92187E-67AA-4647-ACBA-6A27821C765A}"/>
              </a:ext>
            </a:extLst>
          </p:cNvPr>
          <p:cNvPicPr>
            <a:picLocks noChangeAspect="1"/>
          </p:cNvPicPr>
          <p:nvPr/>
        </p:nvPicPr>
        <p:blipFill>
          <a:blip r:embed="rId3"/>
          <a:stretch>
            <a:fillRect/>
          </a:stretch>
        </p:blipFill>
        <p:spPr>
          <a:xfrm>
            <a:off x="3384645" y="1942011"/>
            <a:ext cx="1106103" cy="469886"/>
          </a:xfrm>
          <a:prstGeom prst="rect">
            <a:avLst/>
          </a:prstGeom>
        </p:spPr>
      </p:pic>
      <p:pic>
        <p:nvPicPr>
          <p:cNvPr id="19" name="Picture 18">
            <a:extLst>
              <a:ext uri="{FF2B5EF4-FFF2-40B4-BE49-F238E27FC236}">
                <a16:creationId xmlns:a16="http://schemas.microsoft.com/office/drawing/2014/main" id="{936C4A83-9C2A-0C43-A6D6-7E7D7CDBE111}"/>
              </a:ext>
            </a:extLst>
          </p:cNvPr>
          <p:cNvPicPr>
            <a:picLocks noChangeAspect="1"/>
          </p:cNvPicPr>
          <p:nvPr/>
        </p:nvPicPr>
        <p:blipFill>
          <a:blip r:embed="rId3"/>
          <a:stretch>
            <a:fillRect/>
          </a:stretch>
        </p:blipFill>
        <p:spPr>
          <a:xfrm>
            <a:off x="9353265" y="1942011"/>
            <a:ext cx="1106103" cy="469886"/>
          </a:xfrm>
          <a:prstGeom prst="rect">
            <a:avLst/>
          </a:prstGeom>
        </p:spPr>
      </p:pic>
    </p:spTree>
    <p:extLst>
      <p:ext uri="{BB962C8B-B14F-4D97-AF65-F5344CB8AC3E}">
        <p14:creationId xmlns:p14="http://schemas.microsoft.com/office/powerpoint/2010/main" val="67317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6A28E1-6C9D-6747-AD66-ABB85B12093F}"/>
              </a:ext>
            </a:extLst>
          </p:cNvPr>
          <p:cNvSpPr txBox="1"/>
          <p:nvPr/>
        </p:nvSpPr>
        <p:spPr>
          <a:xfrm>
            <a:off x="1041905" y="1037063"/>
            <a:ext cx="9059976" cy="523220"/>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MAKE ME HAPPY CHALLENGE!</a:t>
            </a:r>
          </a:p>
        </p:txBody>
      </p:sp>
      <p:sp>
        <p:nvSpPr>
          <p:cNvPr id="5" name="Rectangle 4">
            <a:extLst>
              <a:ext uri="{FF2B5EF4-FFF2-40B4-BE49-F238E27FC236}">
                <a16:creationId xmlns:a16="http://schemas.microsoft.com/office/drawing/2014/main" id="{C4140C68-3943-334A-898D-9726BB2E321A}"/>
              </a:ext>
            </a:extLst>
          </p:cNvPr>
          <p:cNvSpPr/>
          <p:nvPr/>
        </p:nvSpPr>
        <p:spPr>
          <a:xfrm>
            <a:off x="1041905" y="1701071"/>
            <a:ext cx="3502037" cy="369332"/>
          </a:xfrm>
          <a:prstGeom prst="rect">
            <a:avLst/>
          </a:prstGeom>
        </p:spPr>
        <p:txBody>
          <a:bodyPr wrap="square">
            <a:spAutoFit/>
          </a:bodyPr>
          <a:lstStyle/>
          <a:p>
            <a:pPr>
              <a:spcAft>
                <a:spcPts val="1200"/>
              </a:spcAft>
            </a:pPr>
            <a:r>
              <a:rPr lang="en-GB" b="1" dirty="0">
                <a:solidFill>
                  <a:srgbClr val="103A5D"/>
                </a:solidFill>
                <a:latin typeface="Century Gothic" panose="020B0502020202020204" pitchFamily="34" charset="0"/>
              </a:rPr>
              <a:t>We are going to…</a:t>
            </a:r>
          </a:p>
        </p:txBody>
      </p:sp>
      <p:sp>
        <p:nvSpPr>
          <p:cNvPr id="7" name="Rectangle 6">
            <a:extLst>
              <a:ext uri="{FF2B5EF4-FFF2-40B4-BE49-F238E27FC236}">
                <a16:creationId xmlns:a16="http://schemas.microsoft.com/office/drawing/2014/main" id="{996D30B6-CBAA-3B48-82A9-4F03AE177FA5}"/>
              </a:ext>
            </a:extLst>
          </p:cNvPr>
          <p:cNvSpPr/>
          <p:nvPr/>
        </p:nvSpPr>
        <p:spPr>
          <a:xfrm>
            <a:off x="1041905" y="2424403"/>
            <a:ext cx="3502037" cy="1231106"/>
          </a:xfrm>
          <a:prstGeom prst="rect">
            <a:avLst/>
          </a:prstGeom>
        </p:spPr>
        <p:txBody>
          <a:bodyPr wrap="square">
            <a:spAutoFit/>
          </a:bodyPr>
          <a:lstStyle/>
          <a:p>
            <a:pPr>
              <a:spcAft>
                <a:spcPts val="1200"/>
              </a:spcAft>
            </a:pPr>
            <a:r>
              <a:rPr lang="en-GB" dirty="0">
                <a:solidFill>
                  <a:srgbClr val="103A5D"/>
                </a:solidFill>
                <a:latin typeface="Century Gothic" panose="020B0502020202020204" pitchFamily="34" charset="0"/>
              </a:rPr>
              <a:t>Connect with nature.</a:t>
            </a:r>
          </a:p>
          <a:p>
            <a:pPr>
              <a:spcAft>
                <a:spcPts val="1200"/>
              </a:spcAft>
            </a:pPr>
            <a:r>
              <a:rPr lang="en-GB" dirty="0">
                <a:solidFill>
                  <a:srgbClr val="103A5D"/>
                </a:solidFill>
                <a:latin typeface="Century Gothic" panose="020B0502020202020204" pitchFamily="34" charset="0"/>
              </a:rPr>
              <a:t>Play an older person’s game.</a:t>
            </a:r>
          </a:p>
          <a:p>
            <a:pPr>
              <a:spcAft>
                <a:spcPts val="1200"/>
              </a:spcAft>
            </a:pPr>
            <a:r>
              <a:rPr lang="en-GB" dirty="0">
                <a:solidFill>
                  <a:srgbClr val="103A5D"/>
                </a:solidFill>
                <a:latin typeface="Century Gothic" panose="020B0502020202020204" pitchFamily="34" charset="0"/>
              </a:rPr>
              <a:t>Be kind and help someone.</a:t>
            </a:r>
          </a:p>
        </p:txBody>
      </p:sp>
      <p:pic>
        <p:nvPicPr>
          <p:cNvPr id="6" name="Picture 5">
            <a:extLst>
              <a:ext uri="{FF2B5EF4-FFF2-40B4-BE49-F238E27FC236}">
                <a16:creationId xmlns:a16="http://schemas.microsoft.com/office/drawing/2014/main" id="{FF825008-8F8E-2245-820F-1F05BBE4719A}"/>
              </a:ext>
            </a:extLst>
          </p:cNvPr>
          <p:cNvPicPr>
            <a:picLocks noChangeAspect="1"/>
          </p:cNvPicPr>
          <p:nvPr/>
        </p:nvPicPr>
        <p:blipFill>
          <a:blip r:embed="rId3"/>
          <a:stretch>
            <a:fillRect/>
          </a:stretch>
        </p:blipFill>
        <p:spPr>
          <a:xfrm>
            <a:off x="1041905" y="4194830"/>
            <a:ext cx="962099" cy="962099"/>
          </a:xfrm>
          <a:prstGeom prst="rect">
            <a:avLst/>
          </a:prstGeom>
        </p:spPr>
      </p:pic>
      <p:sp>
        <p:nvSpPr>
          <p:cNvPr id="9" name="Rectangle 8">
            <a:extLst>
              <a:ext uri="{FF2B5EF4-FFF2-40B4-BE49-F238E27FC236}">
                <a16:creationId xmlns:a16="http://schemas.microsoft.com/office/drawing/2014/main" id="{83EDD948-E5B9-F249-AD2B-69F03EA56BFF}"/>
              </a:ext>
            </a:extLst>
          </p:cNvPr>
          <p:cNvSpPr/>
          <p:nvPr/>
        </p:nvSpPr>
        <p:spPr>
          <a:xfrm>
            <a:off x="2205025" y="4519629"/>
            <a:ext cx="3366868" cy="369332"/>
          </a:xfrm>
          <a:prstGeom prst="rect">
            <a:avLst/>
          </a:prstGeom>
        </p:spPr>
        <p:txBody>
          <a:bodyPr wrap="square">
            <a:spAutoFit/>
          </a:bodyPr>
          <a:lstStyle/>
          <a:p>
            <a:pPr>
              <a:spcAft>
                <a:spcPts val="1200"/>
              </a:spcAft>
            </a:pPr>
            <a:r>
              <a:rPr lang="en-GB" b="1" dirty="0">
                <a:solidFill>
                  <a:srgbClr val="103A5D"/>
                </a:solidFill>
                <a:latin typeface="Century Gothic" panose="020B0502020202020204" pitchFamily="34" charset="0"/>
              </a:rPr>
              <a:t>Let’s make ourselves happy!</a:t>
            </a:r>
          </a:p>
        </p:txBody>
      </p:sp>
      <p:pic>
        <p:nvPicPr>
          <p:cNvPr id="14" name="Google Shape;357;p39">
            <a:extLst>
              <a:ext uri="{FF2B5EF4-FFF2-40B4-BE49-F238E27FC236}">
                <a16:creationId xmlns:a16="http://schemas.microsoft.com/office/drawing/2014/main" id="{FA220A47-12FC-DC49-ABF6-88E0B98C12A0}"/>
              </a:ext>
            </a:extLst>
          </p:cNvPr>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9840311" y="1008790"/>
            <a:ext cx="2754205" cy="2673869"/>
          </a:xfrm>
          <a:prstGeom prst="ellipse">
            <a:avLst/>
          </a:prstGeom>
          <a:noFill/>
          <a:ln>
            <a:noFill/>
          </a:ln>
        </p:spPr>
      </p:pic>
      <p:pic>
        <p:nvPicPr>
          <p:cNvPr id="16" name="Google Shape;357;p39">
            <a:extLst>
              <a:ext uri="{FF2B5EF4-FFF2-40B4-BE49-F238E27FC236}">
                <a16:creationId xmlns:a16="http://schemas.microsoft.com/office/drawing/2014/main" id="{0F96E776-1729-CF47-8F69-C4C1FF0E8EDF}"/>
              </a:ext>
            </a:extLst>
          </p:cNvPr>
          <p:cNvPicPr preferRelativeResize="0"/>
          <p:nvPr/>
        </p:nvPicPr>
        <p:blipFill rotWithShape="1">
          <a:blip r:embed="rId5" cstate="screen">
            <a:extLst>
              <a:ext uri="{28A0092B-C50C-407E-A947-70E740481C1C}">
                <a14:useLocalDpi xmlns:a14="http://schemas.microsoft.com/office/drawing/2010/main"/>
              </a:ext>
            </a:extLst>
          </a:blip>
          <a:srcRect/>
          <a:stretch/>
        </p:blipFill>
        <p:spPr>
          <a:xfrm>
            <a:off x="5668356" y="1220622"/>
            <a:ext cx="2619567" cy="2619566"/>
          </a:xfrm>
          <a:prstGeom prst="ellipse">
            <a:avLst/>
          </a:prstGeom>
          <a:noFill/>
          <a:ln>
            <a:noFill/>
          </a:ln>
        </p:spPr>
      </p:pic>
      <p:pic>
        <p:nvPicPr>
          <p:cNvPr id="18" name="Picture 17">
            <a:extLst>
              <a:ext uri="{FF2B5EF4-FFF2-40B4-BE49-F238E27FC236}">
                <a16:creationId xmlns:a16="http://schemas.microsoft.com/office/drawing/2014/main" id="{A1848962-FAC9-4944-8232-50DBCD282F8E}"/>
              </a:ext>
            </a:extLst>
          </p:cNvPr>
          <p:cNvPicPr preferRelativeResize="0"/>
          <p:nvPr/>
        </p:nvPicPr>
        <p:blipFill rotWithShape="1">
          <a:blip r:embed="rId6" cstate="screen">
            <a:extLst>
              <a:ext uri="{28A0092B-C50C-407E-A947-70E740481C1C}">
                <a14:useLocalDpi xmlns:a14="http://schemas.microsoft.com/office/drawing/2010/main"/>
              </a:ext>
            </a:extLst>
          </a:blip>
          <a:srcRect/>
          <a:stretch/>
        </p:blipFill>
        <p:spPr>
          <a:xfrm>
            <a:off x="7844552" y="3167052"/>
            <a:ext cx="2651681" cy="2619567"/>
          </a:xfrm>
          <a:custGeom>
            <a:avLst/>
            <a:gdLst>
              <a:gd name="connsiteX0" fmla="*/ 2075400 w 4150800"/>
              <a:gd name="connsiteY0" fmla="*/ 0 h 4150800"/>
              <a:gd name="connsiteX1" fmla="*/ 4150800 w 4150800"/>
              <a:gd name="connsiteY1" fmla="*/ 2075400 h 4150800"/>
              <a:gd name="connsiteX2" fmla="*/ 2075400 w 4150800"/>
              <a:gd name="connsiteY2" fmla="*/ 4150800 h 4150800"/>
              <a:gd name="connsiteX3" fmla="*/ 0 w 4150800"/>
              <a:gd name="connsiteY3" fmla="*/ 2075400 h 4150800"/>
              <a:gd name="connsiteX4" fmla="*/ 2075400 w 4150800"/>
              <a:gd name="connsiteY4" fmla="*/ 0 h 415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0800" h="4150800">
                <a:moveTo>
                  <a:pt x="2075400" y="0"/>
                </a:moveTo>
                <a:cubicBezTo>
                  <a:pt x="3221612" y="0"/>
                  <a:pt x="4150800" y="929188"/>
                  <a:pt x="4150800" y="2075400"/>
                </a:cubicBezTo>
                <a:cubicBezTo>
                  <a:pt x="4150800" y="3221612"/>
                  <a:pt x="3221612" y="4150800"/>
                  <a:pt x="2075400" y="4150800"/>
                </a:cubicBezTo>
                <a:cubicBezTo>
                  <a:pt x="929188" y="4150800"/>
                  <a:pt x="0" y="3221612"/>
                  <a:pt x="0" y="2075400"/>
                </a:cubicBezTo>
                <a:cubicBezTo>
                  <a:pt x="0" y="929188"/>
                  <a:pt x="929188" y="0"/>
                  <a:pt x="2075400" y="0"/>
                </a:cubicBezTo>
                <a:close/>
              </a:path>
            </a:pathLst>
          </a:custGeom>
          <a:noFill/>
          <a:ln>
            <a:noFill/>
          </a:ln>
        </p:spPr>
      </p:pic>
    </p:spTree>
    <p:extLst>
      <p:ext uri="{BB962C8B-B14F-4D97-AF65-F5344CB8AC3E}">
        <p14:creationId xmlns:p14="http://schemas.microsoft.com/office/powerpoint/2010/main" val="32551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descr="A picture containing kite&#10;&#10;Description automatically generated">
            <a:extLst>
              <a:ext uri="{FF2B5EF4-FFF2-40B4-BE49-F238E27FC236}">
                <a16:creationId xmlns:a16="http://schemas.microsoft.com/office/drawing/2014/main" id="{6F977F08-D855-604C-8BC9-DA0A8504B8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87174A6B-5A59-2946-948B-F2FCB939A22F}"/>
              </a:ext>
            </a:extLst>
          </p:cNvPr>
          <p:cNvSpPr/>
          <p:nvPr/>
        </p:nvSpPr>
        <p:spPr>
          <a:xfrm>
            <a:off x="3617259" y="5472953"/>
            <a:ext cx="5190565" cy="1385047"/>
          </a:xfrm>
          <a:prstGeom prst="rect">
            <a:avLst/>
          </a:prstGeom>
          <a:solidFill>
            <a:srgbClr val="0F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DE512CDE-0584-FF4C-BE3E-6FA92995A252}"/>
              </a:ext>
            </a:extLst>
          </p:cNvPr>
          <p:cNvPicPr>
            <a:picLocks noChangeAspect="1"/>
          </p:cNvPicPr>
          <p:nvPr/>
        </p:nvPicPr>
        <p:blipFill>
          <a:blip r:embed="rId4"/>
          <a:stretch>
            <a:fillRect/>
          </a:stretch>
        </p:blipFill>
        <p:spPr>
          <a:xfrm>
            <a:off x="3802483" y="5756856"/>
            <a:ext cx="4587034" cy="901676"/>
          </a:xfrm>
          <a:prstGeom prst="rect">
            <a:avLst/>
          </a:prstGeom>
        </p:spPr>
      </p:pic>
      <p:pic>
        <p:nvPicPr>
          <p:cNvPr id="6" name="Picture 5">
            <a:extLst>
              <a:ext uri="{FF2B5EF4-FFF2-40B4-BE49-F238E27FC236}">
                <a16:creationId xmlns:a16="http://schemas.microsoft.com/office/drawing/2014/main" id="{DB3463FA-156B-5B43-A5AA-2E884794D169}"/>
              </a:ext>
            </a:extLst>
          </p:cNvPr>
          <p:cNvPicPr>
            <a:picLocks noChangeAspect="1"/>
          </p:cNvPicPr>
          <p:nvPr/>
        </p:nvPicPr>
        <p:blipFill>
          <a:blip r:embed="rId5"/>
          <a:stretch>
            <a:fillRect/>
          </a:stretch>
        </p:blipFill>
        <p:spPr>
          <a:xfrm>
            <a:off x="3254142" y="858954"/>
            <a:ext cx="5683715" cy="1288872"/>
          </a:xfrm>
          <a:prstGeom prst="rect">
            <a:avLst/>
          </a:prstGeom>
        </p:spPr>
      </p:pic>
      <p:sp>
        <p:nvSpPr>
          <p:cNvPr id="8" name="Rounded Rectangle 7">
            <a:extLst>
              <a:ext uri="{FF2B5EF4-FFF2-40B4-BE49-F238E27FC236}">
                <a16:creationId xmlns:a16="http://schemas.microsoft.com/office/drawing/2014/main" id="{A4445797-0ACB-FE40-B8BA-559E9EDBCEB2}"/>
              </a:ext>
            </a:extLst>
          </p:cNvPr>
          <p:cNvSpPr/>
          <p:nvPr/>
        </p:nvSpPr>
        <p:spPr>
          <a:xfrm>
            <a:off x="1866507" y="2475571"/>
            <a:ext cx="4123192" cy="1585496"/>
          </a:xfrm>
          <a:prstGeom prst="roundRect">
            <a:avLst>
              <a:gd name="adj" fmla="val 6893"/>
            </a:avLst>
          </a:prstGeom>
          <a:noFill/>
          <a:ln w="2222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Rounded Rectangle 8">
            <a:extLst>
              <a:ext uri="{FF2B5EF4-FFF2-40B4-BE49-F238E27FC236}">
                <a16:creationId xmlns:a16="http://schemas.microsoft.com/office/drawing/2014/main" id="{DFEC8786-6384-A042-9FB2-A4ECBE5C78FD}"/>
              </a:ext>
            </a:extLst>
          </p:cNvPr>
          <p:cNvSpPr/>
          <p:nvPr/>
        </p:nvSpPr>
        <p:spPr>
          <a:xfrm>
            <a:off x="6226923" y="2475571"/>
            <a:ext cx="4123192" cy="1585496"/>
          </a:xfrm>
          <a:prstGeom prst="roundRect">
            <a:avLst>
              <a:gd name="adj" fmla="val 6893"/>
            </a:avLst>
          </a:prstGeom>
          <a:noFill/>
          <a:ln w="2222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Rounded Rectangle 9">
            <a:extLst>
              <a:ext uri="{FF2B5EF4-FFF2-40B4-BE49-F238E27FC236}">
                <a16:creationId xmlns:a16="http://schemas.microsoft.com/office/drawing/2014/main" id="{F3F02808-C70A-5D4E-9683-07A8C2130E55}"/>
              </a:ext>
            </a:extLst>
          </p:cNvPr>
          <p:cNvSpPr/>
          <p:nvPr/>
        </p:nvSpPr>
        <p:spPr>
          <a:xfrm>
            <a:off x="4295078" y="4153231"/>
            <a:ext cx="3601844" cy="1040938"/>
          </a:xfrm>
          <a:prstGeom prst="roundRect">
            <a:avLst>
              <a:gd name="adj" fmla="val 6893"/>
            </a:avLst>
          </a:prstGeom>
          <a:noFill/>
          <a:ln w="2222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220CBFD9-3598-5248-9AD6-A2D438C0C45E}"/>
              </a:ext>
            </a:extLst>
          </p:cNvPr>
          <p:cNvSpPr/>
          <p:nvPr/>
        </p:nvSpPr>
        <p:spPr>
          <a:xfrm>
            <a:off x="2378698" y="2612020"/>
            <a:ext cx="3098276" cy="923330"/>
          </a:xfrm>
          <a:prstGeom prst="rect">
            <a:avLst/>
          </a:prstGeom>
        </p:spPr>
        <p:txBody>
          <a:bodyPr wrap="square">
            <a:spAutoFit/>
          </a:bodyPr>
          <a:lstStyle/>
          <a:p>
            <a:pPr algn="ctr"/>
            <a:r>
              <a:rPr lang="en-GB" dirty="0">
                <a:solidFill>
                  <a:srgbClr val="F1F1F1"/>
                </a:solidFill>
                <a:latin typeface="Century Gothic" panose="020B0502020202020204" pitchFamily="34" charset="0"/>
              </a:rPr>
              <a:t>See how the nation is getting active</a:t>
            </a:r>
            <a:r>
              <a:rPr lang="en-GB" dirty="0">
                <a:solidFill>
                  <a:srgbClr val="F1F1F1"/>
                </a:solidFill>
                <a:effectLst/>
                <a:latin typeface="Century Gothic" panose="020B0502020202020204" pitchFamily="34" charset="0"/>
              </a:rPr>
              <a:t>: </a:t>
            </a:r>
            <a:br>
              <a:rPr lang="en-GB" dirty="0">
                <a:solidFill>
                  <a:srgbClr val="F1F1F1"/>
                </a:solidFill>
                <a:effectLst/>
                <a:latin typeface="Century Gothic" panose="020B0502020202020204" pitchFamily="34" charset="0"/>
              </a:rPr>
            </a:br>
            <a:r>
              <a:rPr lang="en-GB" b="1" dirty="0">
                <a:solidFill>
                  <a:srgbClr val="FFA400"/>
                </a:solidFill>
                <a:latin typeface="Century Gothic" panose="020B0502020202020204" pitchFamily="34" charset="0"/>
                <a:hlinkClick r:id="rId6">
                  <a:extLst>
                    <a:ext uri="{A12FA001-AC4F-418D-AE19-62706E023703}">
                      <ahyp:hlinkClr xmlns:ahyp="http://schemas.microsoft.com/office/drawing/2018/hyperlinkcolor" val="tx"/>
                    </a:ext>
                  </a:extLst>
                </a:hlinkClick>
              </a:rPr>
              <a:t>getset.co.uk/show-tell</a:t>
            </a:r>
            <a:endParaRPr lang="en-GB" b="1" dirty="0">
              <a:solidFill>
                <a:srgbClr val="FFA400"/>
              </a:solidFill>
              <a:latin typeface="Century Gothic" panose="020B0502020202020204" pitchFamily="34" charset="0"/>
            </a:endParaRPr>
          </a:p>
        </p:txBody>
      </p:sp>
      <p:sp>
        <p:nvSpPr>
          <p:cNvPr id="12" name="Rectangle 11">
            <a:extLst>
              <a:ext uri="{FF2B5EF4-FFF2-40B4-BE49-F238E27FC236}">
                <a16:creationId xmlns:a16="http://schemas.microsoft.com/office/drawing/2014/main" id="{ED7402C6-F39C-7043-BD58-30E5019BB9C0}"/>
              </a:ext>
            </a:extLst>
          </p:cNvPr>
          <p:cNvSpPr/>
          <p:nvPr/>
        </p:nvSpPr>
        <p:spPr>
          <a:xfrm>
            <a:off x="6366235" y="2583739"/>
            <a:ext cx="3786433" cy="1477328"/>
          </a:xfrm>
          <a:prstGeom prst="rect">
            <a:avLst/>
          </a:prstGeom>
        </p:spPr>
        <p:txBody>
          <a:bodyPr wrap="square">
            <a:spAutoFit/>
          </a:bodyPr>
          <a:lstStyle/>
          <a:p>
            <a:pPr algn="ctr"/>
            <a:r>
              <a:rPr lang="en-GB" dirty="0">
                <a:solidFill>
                  <a:srgbClr val="F1F1F1"/>
                </a:solidFill>
                <a:effectLst/>
                <a:latin typeface="Century Gothic" panose="020B0502020202020204" pitchFamily="34" charset="0"/>
              </a:rPr>
              <a:t>Share your activities at:</a:t>
            </a:r>
          </a:p>
          <a:p>
            <a:pPr algn="ctr"/>
            <a:r>
              <a:rPr lang="en-GB" b="1" dirty="0">
                <a:solidFill>
                  <a:srgbClr val="FFA400"/>
                </a:solidFill>
                <a:latin typeface="Century Gothic" panose="020B0502020202020204" pitchFamily="34" charset="0"/>
              </a:rPr>
              <a:t>getset@getset.co.uk</a:t>
            </a:r>
            <a:r>
              <a:rPr lang="en-GB" dirty="0">
                <a:solidFill>
                  <a:srgbClr val="F1F1F1"/>
                </a:solidFill>
                <a:effectLst/>
                <a:latin typeface="Century Gothic" panose="020B0502020202020204" pitchFamily="34" charset="0"/>
              </a:rPr>
              <a:t> </a:t>
            </a:r>
            <a:br>
              <a:rPr lang="en-GB" dirty="0">
                <a:solidFill>
                  <a:srgbClr val="F1F1F1"/>
                </a:solidFill>
                <a:effectLst/>
                <a:latin typeface="Century Gothic" panose="020B0502020202020204" pitchFamily="34" charset="0"/>
              </a:rPr>
            </a:br>
            <a:r>
              <a:rPr lang="en-GB" b="1" dirty="0">
                <a:solidFill>
                  <a:srgbClr val="FFA400"/>
                </a:solidFill>
                <a:effectLst/>
                <a:latin typeface="Century Gothic" panose="020B0502020202020204" pitchFamily="34" charset="0"/>
              </a:rPr>
              <a:t>#</a:t>
            </a:r>
            <a:r>
              <a:rPr lang="en-GB" b="1" dirty="0" err="1">
                <a:solidFill>
                  <a:srgbClr val="FFA400"/>
                </a:solidFill>
                <a:effectLst/>
                <a:latin typeface="Century Gothic" panose="020B0502020202020204" pitchFamily="34" charset="0"/>
              </a:rPr>
              <a:t>TTTYourWay</a:t>
            </a:r>
            <a:br>
              <a:rPr lang="en-GB" dirty="0">
                <a:solidFill>
                  <a:srgbClr val="FFA400"/>
                </a:solidFill>
                <a:effectLst/>
                <a:latin typeface="Century Gothic" panose="020B0502020202020204" pitchFamily="34" charset="0"/>
              </a:rPr>
            </a:br>
            <a:r>
              <a:rPr lang="en-GB" b="1" dirty="0">
                <a:solidFill>
                  <a:srgbClr val="FFA400"/>
                </a:solidFill>
                <a:effectLst/>
                <a:latin typeface="Century Gothic" panose="020B0502020202020204" pitchFamily="34" charset="0"/>
              </a:rPr>
              <a:t>@</a:t>
            </a:r>
            <a:r>
              <a:rPr lang="en-GB" b="1" dirty="0" err="1">
                <a:solidFill>
                  <a:srgbClr val="FFA400"/>
                </a:solidFill>
                <a:effectLst/>
                <a:latin typeface="Century Gothic" panose="020B0502020202020204" pitchFamily="34" charset="0"/>
              </a:rPr>
              <a:t>GetSetCommunity</a:t>
            </a:r>
            <a:r>
              <a:rPr lang="en-GB" b="1" dirty="0">
                <a:solidFill>
                  <a:srgbClr val="FFA400"/>
                </a:solidFill>
                <a:effectLst/>
                <a:latin typeface="Century Gothic" panose="020B0502020202020204" pitchFamily="34" charset="0"/>
              </a:rPr>
              <a:t> </a:t>
            </a:r>
            <a:r>
              <a:rPr lang="en-GB" dirty="0">
                <a:solidFill>
                  <a:srgbClr val="F1F1F1"/>
                </a:solidFill>
                <a:effectLst/>
                <a:latin typeface="Century Gothic" panose="020B0502020202020204" pitchFamily="34" charset="0"/>
              </a:rPr>
              <a:t>(Twitter) or</a:t>
            </a:r>
            <a:br>
              <a:rPr lang="en-GB" dirty="0">
                <a:solidFill>
                  <a:srgbClr val="F1F1F1"/>
                </a:solidFill>
                <a:effectLst/>
                <a:latin typeface="Century Gothic" panose="020B0502020202020204" pitchFamily="34" charset="0"/>
              </a:rPr>
            </a:br>
            <a:r>
              <a:rPr lang="en-GB" dirty="0">
                <a:solidFill>
                  <a:srgbClr val="FFA400"/>
                </a:solidFill>
                <a:effectLst/>
                <a:latin typeface="Century Gothic" panose="020B0502020202020204" pitchFamily="34" charset="0"/>
              </a:rPr>
              <a:t> </a:t>
            </a:r>
            <a:r>
              <a:rPr lang="en-GB" b="1" dirty="0">
                <a:solidFill>
                  <a:srgbClr val="FFA400"/>
                </a:solidFill>
                <a:effectLst/>
                <a:latin typeface="Century Gothic" panose="020B0502020202020204" pitchFamily="34" charset="0"/>
              </a:rPr>
              <a:t>@</a:t>
            </a:r>
            <a:r>
              <a:rPr lang="en-GB" b="1" dirty="0" err="1">
                <a:solidFill>
                  <a:srgbClr val="FFA400"/>
                </a:solidFill>
                <a:effectLst/>
                <a:latin typeface="Century Gothic" panose="020B0502020202020204" pitchFamily="34" charset="0"/>
              </a:rPr>
              <a:t>GetSetClub</a:t>
            </a:r>
            <a:r>
              <a:rPr lang="en-GB" b="1" dirty="0">
                <a:solidFill>
                  <a:srgbClr val="FFA400"/>
                </a:solidFill>
                <a:effectLst/>
                <a:latin typeface="Century Gothic" panose="020B0502020202020204" pitchFamily="34" charset="0"/>
              </a:rPr>
              <a:t> </a:t>
            </a:r>
            <a:r>
              <a:rPr lang="en-GB" dirty="0">
                <a:solidFill>
                  <a:srgbClr val="F1F1F1"/>
                </a:solidFill>
                <a:effectLst/>
                <a:latin typeface="Century Gothic" panose="020B0502020202020204" pitchFamily="34" charset="0"/>
              </a:rPr>
              <a:t>(Instagram)</a:t>
            </a:r>
          </a:p>
        </p:txBody>
      </p:sp>
      <p:sp>
        <p:nvSpPr>
          <p:cNvPr id="13" name="Rectangle 12">
            <a:extLst>
              <a:ext uri="{FF2B5EF4-FFF2-40B4-BE49-F238E27FC236}">
                <a16:creationId xmlns:a16="http://schemas.microsoft.com/office/drawing/2014/main" id="{FD787B2B-C035-6741-9A49-7E09A17C2B01}"/>
              </a:ext>
            </a:extLst>
          </p:cNvPr>
          <p:cNvSpPr/>
          <p:nvPr/>
        </p:nvSpPr>
        <p:spPr>
          <a:xfrm>
            <a:off x="3048000" y="4359600"/>
            <a:ext cx="6096000" cy="646331"/>
          </a:xfrm>
          <a:prstGeom prst="rect">
            <a:avLst/>
          </a:prstGeom>
        </p:spPr>
        <p:txBody>
          <a:bodyPr>
            <a:spAutoFit/>
          </a:bodyPr>
          <a:lstStyle/>
          <a:p>
            <a:pPr algn="ctr"/>
            <a:r>
              <a:rPr lang="en-GB" dirty="0">
                <a:solidFill>
                  <a:srgbClr val="F1F1F1"/>
                </a:solidFill>
                <a:effectLst/>
                <a:latin typeface="Century Gothic" panose="020B0502020202020204" pitchFamily="34" charset="0"/>
              </a:rPr>
              <a:t>Contact us: </a:t>
            </a:r>
            <a:br>
              <a:rPr lang="en-GB" dirty="0">
                <a:solidFill>
                  <a:srgbClr val="F1F1F1"/>
                </a:solidFill>
                <a:effectLst/>
                <a:latin typeface="Century Gothic" panose="020B0502020202020204" pitchFamily="34" charset="0"/>
              </a:rPr>
            </a:br>
            <a:r>
              <a:rPr lang="en-GB" b="1" dirty="0" err="1">
                <a:solidFill>
                  <a:srgbClr val="FFA400"/>
                </a:solidFill>
                <a:effectLst/>
                <a:latin typeface="Century Gothic" panose="020B0502020202020204" pitchFamily="34" charset="0"/>
              </a:rPr>
              <a:t>getset@getset.co.uk</a:t>
            </a:r>
            <a:endParaRPr lang="en-GB" b="1" dirty="0">
              <a:solidFill>
                <a:srgbClr val="FFA400"/>
              </a:solidFill>
              <a:effectLst/>
              <a:latin typeface="Century Gothic" panose="020B0502020202020204" pitchFamily="34" charset="0"/>
            </a:endParaRPr>
          </a:p>
        </p:txBody>
      </p:sp>
    </p:spTree>
    <p:extLst>
      <p:ext uri="{BB962C8B-B14F-4D97-AF65-F5344CB8AC3E}">
        <p14:creationId xmlns:p14="http://schemas.microsoft.com/office/powerpoint/2010/main" val="10461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3CE2FE-864A-FE43-ABF8-9EC8E831FD65}"/>
              </a:ext>
            </a:extLst>
          </p:cNvPr>
          <p:cNvSpPr txBox="1"/>
          <p:nvPr/>
        </p:nvSpPr>
        <p:spPr>
          <a:xfrm>
            <a:off x="2086672" y="821163"/>
            <a:ext cx="8018656" cy="523220"/>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NOTE FOR TEACHERS</a:t>
            </a:r>
          </a:p>
        </p:txBody>
      </p:sp>
      <p:sp>
        <p:nvSpPr>
          <p:cNvPr id="7" name="TextBox 6">
            <a:extLst>
              <a:ext uri="{FF2B5EF4-FFF2-40B4-BE49-F238E27FC236}">
                <a16:creationId xmlns:a16="http://schemas.microsoft.com/office/drawing/2014/main" id="{EBB760E4-695D-ED4F-B45F-862E06E1263C}"/>
              </a:ext>
            </a:extLst>
          </p:cNvPr>
          <p:cNvSpPr txBox="1"/>
          <p:nvPr/>
        </p:nvSpPr>
        <p:spPr>
          <a:xfrm>
            <a:off x="568306" y="1445983"/>
            <a:ext cx="11055388" cy="4139595"/>
          </a:xfrm>
          <a:prstGeom prst="rect">
            <a:avLst/>
          </a:prstGeom>
          <a:noFill/>
        </p:spPr>
        <p:txBody>
          <a:bodyPr wrap="square" numCol="2" spcCol="360000" rtlCol="0">
            <a:spAutoFit/>
          </a:bodyPr>
          <a:lstStyle/>
          <a:p>
            <a:pPr>
              <a:spcAft>
                <a:spcPts val="900"/>
              </a:spcAft>
            </a:pPr>
            <a:r>
              <a:rPr lang="en-GB" sz="1400" b="1" dirty="0">
                <a:solidFill>
                  <a:srgbClr val="103A5D"/>
                </a:solidFill>
                <a:latin typeface="Century Gothic" panose="020B0502020202020204" pitchFamily="34" charset="0"/>
              </a:rPr>
              <a:t>Social distancing</a:t>
            </a:r>
            <a:endParaRPr lang="en-GB" sz="1400" b="1" dirty="0">
              <a:solidFill>
                <a:srgbClr val="103A5D"/>
              </a:solidFill>
              <a:latin typeface="Century Gothic" panose="020B0502020202020204" pitchFamily="34" charset="0"/>
              <a:sym typeface="Arial"/>
            </a:endParaRPr>
          </a:p>
          <a:p>
            <a:pPr marL="114300" lvl="0">
              <a:spcBef>
                <a:spcPts val="1000"/>
              </a:spcBef>
              <a:buSzPts val="1800"/>
            </a:pPr>
            <a:r>
              <a:rPr lang="en-GB" sz="1400" dirty="0">
                <a:solidFill>
                  <a:srgbClr val="103A5D"/>
                </a:solidFill>
                <a:latin typeface="Century Gothic" panose="020B0502020202020204" pitchFamily="34" charset="0"/>
                <a:sym typeface="Arial"/>
              </a:rPr>
              <a:t>Nurturing children’s wellbeing is even more important during the current Coronavirus pandemic than at other times. It will help them to deal with their own and adults’ anxiety. This ‘Making Me Happy’ presentation and challenges will support schools to do this.</a:t>
            </a:r>
            <a:endParaRPr lang="en-GB" sz="1400" dirty="0">
              <a:solidFill>
                <a:srgbClr val="103A5D"/>
              </a:solidFill>
              <a:latin typeface="Century Gothic" panose="020B0502020202020204" pitchFamily="34" charset="0"/>
            </a:endParaRPr>
          </a:p>
          <a:p>
            <a:pPr marL="114300" lvl="0">
              <a:spcBef>
                <a:spcPts val="1000"/>
              </a:spcBef>
              <a:buSzPts val="1800"/>
            </a:pPr>
            <a:r>
              <a:rPr lang="en-GB" sz="1400" dirty="0">
                <a:solidFill>
                  <a:srgbClr val="103A5D"/>
                </a:solidFill>
                <a:latin typeface="Century Gothic" panose="020B0502020202020204" pitchFamily="34" charset="0"/>
                <a:sym typeface="Arial"/>
              </a:rPr>
              <a:t>However, to follow social distancing guidance with those pupils who are at school, some of the learning methods for the tasks may need to change. For example:</a:t>
            </a:r>
            <a:endParaRPr lang="en-GB" sz="1400" dirty="0">
              <a:solidFill>
                <a:srgbClr val="103A5D"/>
              </a:solidFill>
              <a:latin typeface="Century Gothic" panose="020B0502020202020204" pitchFamily="34" charset="0"/>
            </a:endParaRPr>
          </a:p>
          <a:p>
            <a:pPr marL="285750" lvl="0" indent="-171450">
              <a:spcBef>
                <a:spcPts val="1000"/>
              </a:spcBef>
              <a:buClr>
                <a:srgbClr val="103A5D"/>
              </a:buClr>
              <a:buSzPct val="100000"/>
              <a:buFont typeface="Arial" panose="020B0604020202020204" pitchFamily="34" charset="0"/>
              <a:buChar char="•"/>
            </a:pPr>
            <a:r>
              <a:rPr lang="en-GB" sz="1400" dirty="0">
                <a:solidFill>
                  <a:srgbClr val="103A5D"/>
                </a:solidFill>
                <a:latin typeface="Century Gothic" panose="020B0502020202020204" pitchFamily="34" charset="0"/>
                <a:sym typeface="Arial"/>
              </a:rPr>
              <a:t>Ask pupils to sit or stand apart from each other.</a:t>
            </a:r>
            <a:endParaRPr lang="en-GB" sz="1400" dirty="0">
              <a:solidFill>
                <a:srgbClr val="103A5D"/>
              </a:solidFill>
              <a:latin typeface="Century Gothic" panose="020B0502020202020204" pitchFamily="34" charset="0"/>
            </a:endParaRPr>
          </a:p>
          <a:p>
            <a:pPr marL="285750" lvl="0" indent="-171450">
              <a:spcBef>
                <a:spcPts val="1000"/>
              </a:spcBef>
              <a:buClr>
                <a:srgbClr val="103A5D"/>
              </a:buClr>
              <a:buSzPct val="100000"/>
              <a:buFont typeface="Arial" panose="020B0604020202020204" pitchFamily="34" charset="0"/>
              <a:buChar char="•"/>
            </a:pPr>
            <a:r>
              <a:rPr lang="en-GB" sz="1400" dirty="0">
                <a:solidFill>
                  <a:srgbClr val="103A5D"/>
                </a:solidFill>
                <a:latin typeface="Century Gothic" panose="020B0502020202020204" pitchFamily="34" charset="0"/>
                <a:sym typeface="Arial"/>
              </a:rPr>
              <a:t>Replace pair/small group discussions with individual contributions to whole class discussions.</a:t>
            </a:r>
          </a:p>
          <a:p>
            <a:pPr marL="285750" lvl="0" indent="-171450">
              <a:spcBef>
                <a:spcPts val="1000"/>
              </a:spcBef>
              <a:buClr>
                <a:srgbClr val="103A5D"/>
              </a:buClr>
              <a:buSzPct val="100000"/>
              <a:buFont typeface="Arial" panose="020B0604020202020204" pitchFamily="34" charset="0"/>
              <a:buChar char="•"/>
            </a:pPr>
            <a:endParaRPr lang="en-GB" sz="1400" dirty="0">
              <a:solidFill>
                <a:srgbClr val="103A5D"/>
              </a:solidFill>
              <a:latin typeface="Century Gothic" panose="020B0502020202020204" pitchFamily="34" charset="0"/>
              <a:sym typeface="Arial"/>
            </a:endParaRPr>
          </a:p>
          <a:p>
            <a:pPr marL="285750" lvl="0" indent="-171450">
              <a:spcBef>
                <a:spcPts val="1000"/>
              </a:spcBef>
              <a:buClr>
                <a:srgbClr val="103A5D"/>
              </a:buClr>
              <a:buSzPct val="100000"/>
              <a:buFont typeface="Arial" panose="020B0604020202020204" pitchFamily="34" charset="0"/>
              <a:buChar char="•"/>
            </a:pPr>
            <a:endParaRPr lang="en-GB" sz="1400" dirty="0">
              <a:solidFill>
                <a:srgbClr val="103A5D"/>
              </a:solidFill>
              <a:latin typeface="Century Gothic" panose="020B0502020202020204" pitchFamily="34" charset="0"/>
              <a:sym typeface="Arial"/>
            </a:endParaRPr>
          </a:p>
          <a:p>
            <a:pPr marL="114300" lvl="0">
              <a:spcBef>
                <a:spcPts val="1000"/>
              </a:spcBef>
              <a:buClr>
                <a:srgbClr val="103A5D"/>
              </a:buClr>
              <a:buSzPct val="100000"/>
            </a:pPr>
            <a:endParaRPr lang="en-GB" sz="1400" dirty="0">
              <a:solidFill>
                <a:srgbClr val="103A5D"/>
              </a:solidFill>
              <a:latin typeface="Century Gothic" panose="020B0502020202020204" pitchFamily="34" charset="0"/>
            </a:endParaRPr>
          </a:p>
          <a:p>
            <a:pPr marL="285750" lvl="0" indent="-171450">
              <a:spcBef>
                <a:spcPts val="1000"/>
              </a:spcBef>
              <a:buClr>
                <a:srgbClr val="103A5D"/>
              </a:buClr>
              <a:buSzPct val="100000"/>
              <a:buFont typeface="Arial" panose="020B0604020202020204" pitchFamily="34" charset="0"/>
              <a:buChar char="•"/>
            </a:pPr>
            <a:r>
              <a:rPr lang="en-GB" sz="1400" dirty="0">
                <a:solidFill>
                  <a:srgbClr val="103A5D"/>
                </a:solidFill>
                <a:latin typeface="Century Gothic" panose="020B0502020202020204" pitchFamily="34" charset="0"/>
                <a:sym typeface="Arial"/>
              </a:rPr>
              <a:t>Find fun, alternative ways for pupils to share ideas with each other, e.g. stand pupils in parallel lines and ask them to mime an example to the opposite person who must guess the answer; write ideas on post-it notes and take turns to run and stick them to a board; number pupils and then, after a certain number of claps, the pupil with the corresponding number shares an idea; ask children to write or draw ideas on a graffiti wall (a long length of paper on the floor or wall) so pupils are spaced along it or take turns to add their ideas to the wall.</a:t>
            </a:r>
            <a:endParaRPr lang="en-GB" sz="1400" dirty="0">
              <a:solidFill>
                <a:srgbClr val="103A5D"/>
              </a:solidFill>
              <a:latin typeface="Century Gothic" panose="020B0502020202020204" pitchFamily="34" charset="0"/>
            </a:endParaRPr>
          </a:p>
          <a:p>
            <a:pPr marL="285750" lvl="0" indent="-171450">
              <a:spcBef>
                <a:spcPts val="1000"/>
              </a:spcBef>
              <a:buClr>
                <a:srgbClr val="103A5D"/>
              </a:buClr>
              <a:buSzPct val="100000"/>
              <a:buFont typeface="Arial" panose="020B0604020202020204" pitchFamily="34" charset="0"/>
              <a:buChar char="•"/>
            </a:pPr>
            <a:r>
              <a:rPr lang="en-GB" sz="1400" dirty="0">
                <a:solidFill>
                  <a:srgbClr val="103A5D"/>
                </a:solidFill>
                <a:latin typeface="Century Gothic" panose="020B0502020202020204" pitchFamily="34" charset="0"/>
                <a:sym typeface="Arial"/>
              </a:rPr>
              <a:t>Instead of pupils moving to a matching corner to give their answer, give them an action to do, e.g. A = stretch, B = crouch, C = jump, D = spin.   </a:t>
            </a:r>
          </a:p>
          <a:p>
            <a:pPr marL="114300" lvl="0">
              <a:spcBef>
                <a:spcPts val="1000"/>
              </a:spcBef>
              <a:buClr>
                <a:srgbClr val="103A5D"/>
              </a:buClr>
              <a:buSzPct val="100000"/>
            </a:pPr>
            <a:r>
              <a:rPr lang="en-GB" sz="1400" dirty="0">
                <a:solidFill>
                  <a:srgbClr val="103A5D"/>
                </a:solidFill>
                <a:latin typeface="Century Gothic" panose="020B0502020202020204" pitchFamily="34" charset="0"/>
                <a:sym typeface="Arial"/>
              </a:rPr>
              <a:t>Please refer to the Government guidelines and your own school’s advice.</a:t>
            </a:r>
            <a:endParaRPr lang="en-GB" sz="1400" dirty="0">
              <a:solidFill>
                <a:srgbClr val="103A5D"/>
              </a:solidFill>
              <a:latin typeface="Century Gothic" panose="020B0502020202020204" pitchFamily="34" charset="0"/>
            </a:endParaRPr>
          </a:p>
        </p:txBody>
      </p:sp>
    </p:spTree>
    <p:extLst>
      <p:ext uri="{BB962C8B-B14F-4D97-AF65-F5344CB8AC3E}">
        <p14:creationId xmlns:p14="http://schemas.microsoft.com/office/powerpoint/2010/main" val="396715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3591ED7-911D-AE46-828F-18633279D3C4}"/>
              </a:ext>
            </a:extLst>
          </p:cNvPr>
          <p:cNvGraphicFramePr>
            <a:graphicFrameLocks noGrp="1"/>
          </p:cNvGraphicFramePr>
          <p:nvPr>
            <p:extLst>
              <p:ext uri="{D42A27DB-BD31-4B8C-83A1-F6EECF244321}">
                <p14:modId xmlns:p14="http://schemas.microsoft.com/office/powerpoint/2010/main" val="401107560"/>
              </p:ext>
            </p:extLst>
          </p:nvPr>
        </p:nvGraphicFramePr>
        <p:xfrm>
          <a:off x="1032256" y="1589134"/>
          <a:ext cx="10127488" cy="3949632"/>
        </p:xfrm>
        <a:graphic>
          <a:graphicData uri="http://schemas.openxmlformats.org/drawingml/2006/table">
            <a:tbl>
              <a:tblPr firstRow="1" bandRow="1">
                <a:tableStyleId>{5C22544A-7EE6-4342-B048-85BDC9FD1C3A}</a:tableStyleId>
              </a:tblPr>
              <a:tblGrid>
                <a:gridCol w="2774188">
                  <a:extLst>
                    <a:ext uri="{9D8B030D-6E8A-4147-A177-3AD203B41FA5}">
                      <a16:colId xmlns:a16="http://schemas.microsoft.com/office/drawing/2014/main" val="1839440134"/>
                    </a:ext>
                  </a:extLst>
                </a:gridCol>
                <a:gridCol w="4762500">
                  <a:extLst>
                    <a:ext uri="{9D8B030D-6E8A-4147-A177-3AD203B41FA5}">
                      <a16:colId xmlns:a16="http://schemas.microsoft.com/office/drawing/2014/main" val="4160369961"/>
                    </a:ext>
                  </a:extLst>
                </a:gridCol>
                <a:gridCol w="2590800">
                  <a:extLst>
                    <a:ext uri="{9D8B030D-6E8A-4147-A177-3AD203B41FA5}">
                      <a16:colId xmlns:a16="http://schemas.microsoft.com/office/drawing/2014/main" val="3155546883"/>
                    </a:ext>
                  </a:extLst>
                </a:gridCol>
              </a:tblGrid>
              <a:tr h="480966">
                <a:tc>
                  <a:txBody>
                    <a:bodyPr/>
                    <a:lstStyle/>
                    <a:p>
                      <a:r>
                        <a:rPr lang="en-GB" sz="1600" dirty="0">
                          <a:solidFill>
                            <a:schemeClr val="bg1"/>
                          </a:solidFill>
                          <a:latin typeface="Century Gothic" panose="020B0502020202020204" pitchFamily="34" charset="0"/>
                          <a:cs typeface="Arial" panose="020B0604020202020204" pitchFamily="34" charset="0"/>
                        </a:rPr>
                        <a:t>Topic</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3A5D"/>
                    </a:solidFill>
                  </a:tcPr>
                </a:tc>
                <a:tc>
                  <a:txBody>
                    <a:bodyPr/>
                    <a:lstStyle/>
                    <a:p>
                      <a:r>
                        <a:rPr lang="en-GB" sz="1600" dirty="0">
                          <a:solidFill>
                            <a:schemeClr val="bg1"/>
                          </a:solidFill>
                          <a:latin typeface="Century Gothic" panose="020B0502020202020204" pitchFamily="34" charset="0"/>
                          <a:cs typeface="Arial" panose="020B0604020202020204" pitchFamily="34" charset="0"/>
                        </a:rPr>
                        <a:t>Task/supporting resource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3A5D"/>
                    </a:solidFill>
                  </a:tcPr>
                </a:tc>
                <a:tc>
                  <a:txBody>
                    <a:bodyPr/>
                    <a:lstStyle/>
                    <a:p>
                      <a:r>
                        <a:rPr lang="en-GB" sz="1600" dirty="0">
                          <a:solidFill>
                            <a:schemeClr val="bg1"/>
                          </a:solidFill>
                          <a:latin typeface="Century Gothic" panose="020B0502020202020204" pitchFamily="34" charset="0"/>
                          <a:cs typeface="Arial" panose="020B0604020202020204" pitchFamily="34" charset="0"/>
                        </a:rPr>
                        <a:t>Slides</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103A5D"/>
                    </a:solidFill>
                  </a:tcPr>
                </a:tc>
                <a:extLst>
                  <a:ext uri="{0D108BD9-81ED-4DB2-BD59-A6C34878D82A}">
                    <a16:rowId xmlns:a16="http://schemas.microsoft.com/office/drawing/2014/main" val="3906294090"/>
                  </a:ext>
                </a:extLst>
              </a:tr>
              <a:tr h="731042">
                <a:tc>
                  <a:txBody>
                    <a:bodyPr/>
                    <a:lstStyle/>
                    <a:p>
                      <a:pPr marL="0" marR="0" lvl="0" indent="0" algn="l" rtl="0">
                        <a:lnSpc>
                          <a:spcPct val="100000"/>
                        </a:lnSpc>
                        <a:spcBef>
                          <a:spcPts val="0"/>
                        </a:spcBef>
                        <a:spcAft>
                          <a:spcPts val="0"/>
                        </a:spcAft>
                        <a:buClr>
                          <a:srgbClr val="000000"/>
                        </a:buClr>
                        <a:buSzPts val="1400"/>
                        <a:buFont typeface="Arial"/>
                        <a:buNone/>
                      </a:pPr>
                      <a:r>
                        <a:rPr lang="en-GB" sz="1400" b="1" kern="1200" dirty="0">
                          <a:solidFill>
                            <a:srgbClr val="103A5D"/>
                          </a:solidFill>
                          <a:latin typeface="Century Gothic" panose="020B0502020202020204" pitchFamily="34" charset="0"/>
                          <a:ea typeface="+mn-ea"/>
                          <a:cs typeface="Arial" panose="020B0604020202020204" pitchFamily="34" charset="0"/>
                          <a:sym typeface="Arial"/>
                        </a:rPr>
                        <a:t>Ikigai – happiness in Japan</a:t>
                      </a:r>
                      <a:endParaRPr sz="1400" b="1"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Introduction to Ikigai: information</a:t>
                      </a:r>
                      <a:endParaRPr sz="1400" kern="1200" dirty="0">
                        <a:solidFill>
                          <a:srgbClr val="103A5D"/>
                        </a:solidFill>
                        <a:latin typeface="Century Gothic" panose="020B0502020202020204" pitchFamily="34" charset="0"/>
                        <a:ea typeface="+mn-ea"/>
                        <a:cs typeface="Arial" panose="020B0604020202020204" pitchFamily="34" charset="0"/>
                      </a:endParaRPr>
                    </a:p>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Benefits of Ikigai: matching activity</a:t>
                      </a:r>
                      <a:endParaRPr sz="1400" kern="1200" dirty="0">
                        <a:solidFill>
                          <a:srgbClr val="103A5D"/>
                        </a:solidFill>
                        <a:latin typeface="Century Gothic" panose="020B0502020202020204" pitchFamily="34" charset="0"/>
                        <a:ea typeface="+mn-ea"/>
                        <a:cs typeface="Arial" panose="020B0604020202020204" pitchFamily="34" charset="0"/>
                      </a:endParaRPr>
                    </a:p>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What affects happiness: bar chart activity</a:t>
                      </a:r>
                      <a:endParaRPr sz="1400"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kern="1200" dirty="0">
                          <a:solidFill>
                            <a:srgbClr val="103A5D"/>
                          </a:solidFill>
                          <a:latin typeface="Century Gothic" panose="020B0502020202020204" pitchFamily="34" charset="0"/>
                          <a:ea typeface="+mn-ea"/>
                          <a:cs typeface="Arial" panose="020B0604020202020204" pitchFamily="34" charset="0"/>
                          <a:sym typeface="Arial"/>
                        </a:rPr>
                        <a:t>5–10</a:t>
                      </a:r>
                      <a:endParaRPr sz="1400"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671794131"/>
                  </a:ext>
                </a:extLst>
              </a:tr>
              <a:tr h="968035">
                <a:tc>
                  <a:txBody>
                    <a:bodyPr/>
                    <a:lstStyle/>
                    <a:p>
                      <a:pPr marL="0" marR="0" lvl="0" indent="0" algn="l" rtl="0">
                        <a:lnSpc>
                          <a:spcPct val="100000"/>
                        </a:lnSpc>
                        <a:spcBef>
                          <a:spcPts val="0"/>
                        </a:spcBef>
                        <a:spcAft>
                          <a:spcPts val="0"/>
                        </a:spcAft>
                        <a:buClr>
                          <a:srgbClr val="000000"/>
                        </a:buClr>
                        <a:buSzPts val="1400"/>
                        <a:buFont typeface="Arial"/>
                        <a:buNone/>
                      </a:pPr>
                      <a:r>
                        <a:rPr lang="en-GB" sz="1400" b="1" kern="1200" dirty="0">
                          <a:solidFill>
                            <a:srgbClr val="103A5D"/>
                          </a:solidFill>
                          <a:latin typeface="Century Gothic" panose="020B0502020202020204" pitchFamily="34" charset="0"/>
                          <a:ea typeface="+mn-ea"/>
                          <a:cs typeface="Arial" panose="020B0604020202020204" pitchFamily="34" charset="0"/>
                          <a:sym typeface="Arial"/>
                        </a:rPr>
                        <a:t>How to be happy: </a:t>
                      </a:r>
                      <a:br>
                        <a:rPr lang="en-GB" sz="1400" b="1" kern="1200" dirty="0">
                          <a:solidFill>
                            <a:srgbClr val="103A5D"/>
                          </a:solidFill>
                          <a:latin typeface="Century Gothic" panose="020B0502020202020204" pitchFamily="34" charset="0"/>
                          <a:ea typeface="+mn-ea"/>
                          <a:cs typeface="Arial" panose="020B0604020202020204" pitchFamily="34" charset="0"/>
                          <a:sym typeface="Arial"/>
                        </a:rPr>
                      </a:br>
                      <a:r>
                        <a:rPr lang="en-GB" sz="1400" b="0" kern="1200" dirty="0">
                          <a:solidFill>
                            <a:srgbClr val="103A5D"/>
                          </a:solidFill>
                          <a:latin typeface="Century Gothic" panose="020B0502020202020204" pitchFamily="34" charset="0"/>
                          <a:ea typeface="+mn-ea"/>
                          <a:cs typeface="Arial" panose="020B0604020202020204" pitchFamily="34" charset="0"/>
                          <a:sym typeface="Arial"/>
                        </a:rPr>
                        <a:t>ways to wellbeing</a:t>
                      </a:r>
                      <a:endParaRPr sz="1400" b="0"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Five happiness actions: information</a:t>
                      </a:r>
                      <a:endParaRPr sz="1400" kern="1200" dirty="0">
                        <a:solidFill>
                          <a:srgbClr val="103A5D"/>
                        </a:solidFill>
                        <a:latin typeface="Century Gothic" panose="020B0502020202020204" pitchFamily="34" charset="0"/>
                        <a:ea typeface="+mn-ea"/>
                        <a:cs typeface="Arial" panose="020B0604020202020204" pitchFamily="34" charset="0"/>
                      </a:endParaRPr>
                    </a:p>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Five happiness actions: examples</a:t>
                      </a:r>
                      <a:endParaRPr sz="1400" kern="1200" dirty="0">
                        <a:solidFill>
                          <a:srgbClr val="103A5D"/>
                        </a:solidFill>
                        <a:latin typeface="Century Gothic" panose="020B0502020202020204" pitchFamily="34" charset="0"/>
                        <a:ea typeface="+mn-ea"/>
                        <a:cs typeface="Arial" panose="020B0604020202020204" pitchFamily="34" charset="0"/>
                      </a:endParaRPr>
                    </a:p>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What makes me happy? Pair and share activity</a:t>
                      </a:r>
                      <a:endParaRPr sz="1400" kern="1200" dirty="0">
                        <a:solidFill>
                          <a:srgbClr val="103A5D"/>
                        </a:solidFill>
                        <a:latin typeface="Century Gothic" panose="020B0502020202020204" pitchFamily="34" charset="0"/>
                        <a:ea typeface="+mn-ea"/>
                        <a:cs typeface="Arial" panose="020B0604020202020204" pitchFamily="34" charset="0"/>
                      </a:endParaRPr>
                    </a:p>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Japanese examples: information</a:t>
                      </a:r>
                      <a:endParaRPr sz="1400"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kern="1200" dirty="0">
                          <a:solidFill>
                            <a:srgbClr val="103A5D"/>
                          </a:solidFill>
                          <a:latin typeface="Century Gothic" panose="020B0502020202020204" pitchFamily="34" charset="0"/>
                          <a:ea typeface="+mn-ea"/>
                          <a:cs typeface="Arial" panose="020B0604020202020204" pitchFamily="34" charset="0"/>
                          <a:sym typeface="Arial"/>
                        </a:rPr>
                        <a:t>11–16</a:t>
                      </a:r>
                      <a:endParaRPr sz="1400" kern="1200" dirty="0">
                        <a:solidFill>
                          <a:srgbClr val="103A5D"/>
                        </a:solidFill>
                        <a:latin typeface="Century Gothic" panose="020B0502020202020204" pitchFamily="34" charset="0"/>
                        <a:ea typeface="+mn-ea"/>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1400" kern="1200" dirty="0">
                          <a:solidFill>
                            <a:srgbClr val="103A5D"/>
                          </a:solidFill>
                          <a:latin typeface="Century Gothic" panose="020B0502020202020204" pitchFamily="34" charset="0"/>
                          <a:ea typeface="+mn-ea"/>
                          <a:cs typeface="Arial" panose="020B0604020202020204" pitchFamily="34" charset="0"/>
                          <a:sym typeface="Arial"/>
                        </a:rPr>
                        <a:t>Choose one Japanese example from the three</a:t>
                      </a:r>
                      <a:endParaRPr sz="1400" kern="1200" dirty="0">
                        <a:solidFill>
                          <a:srgbClr val="103A5D"/>
                        </a:solidFill>
                        <a:latin typeface="Century Gothic" panose="020B0502020202020204" pitchFamily="34" charset="0"/>
                        <a:ea typeface="+mn-ea"/>
                        <a:cs typeface="Arial" panose="020B0604020202020204" pitchFamily="34" charset="0"/>
                        <a:sym typeface="Arial"/>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26846995"/>
                  </a:ext>
                </a:extLst>
              </a:tr>
              <a:tr h="597398">
                <a:tc>
                  <a:txBody>
                    <a:bodyPr/>
                    <a:lstStyle/>
                    <a:p>
                      <a:pPr marL="0" marR="0" lvl="0" indent="0" algn="l" rtl="0">
                        <a:lnSpc>
                          <a:spcPct val="100000"/>
                        </a:lnSpc>
                        <a:spcBef>
                          <a:spcPts val="0"/>
                        </a:spcBef>
                        <a:spcAft>
                          <a:spcPts val="0"/>
                        </a:spcAft>
                        <a:buClr>
                          <a:srgbClr val="000000"/>
                        </a:buClr>
                        <a:buSzPts val="1400"/>
                        <a:buFont typeface="Arial"/>
                        <a:buNone/>
                      </a:pPr>
                      <a:r>
                        <a:rPr lang="en-GB" sz="1400" b="1" kern="1200" dirty="0">
                          <a:solidFill>
                            <a:srgbClr val="103A5D"/>
                          </a:solidFill>
                          <a:latin typeface="Century Gothic" panose="020B0502020202020204" pitchFamily="34" charset="0"/>
                          <a:ea typeface="+mn-ea"/>
                          <a:cs typeface="Arial" panose="020B0604020202020204" pitchFamily="34" charset="0"/>
                          <a:sym typeface="Arial"/>
                        </a:rPr>
                        <a:t>Achieving balance</a:t>
                      </a:r>
                      <a:endParaRPr sz="1400" b="1"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Balancing daily habits: information</a:t>
                      </a:r>
                      <a:endParaRPr sz="1400" kern="1200" dirty="0">
                        <a:solidFill>
                          <a:srgbClr val="103A5D"/>
                        </a:solidFill>
                        <a:latin typeface="Century Gothic" panose="020B0502020202020204" pitchFamily="34" charset="0"/>
                        <a:ea typeface="+mn-ea"/>
                        <a:cs typeface="Arial" panose="020B0604020202020204" pitchFamily="34" charset="0"/>
                      </a:endParaRPr>
                    </a:p>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Athletes’ stories: case studies analysis</a:t>
                      </a:r>
                      <a:endParaRPr sz="1400"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kern="1200" dirty="0">
                          <a:solidFill>
                            <a:srgbClr val="103A5D"/>
                          </a:solidFill>
                          <a:latin typeface="Century Gothic" panose="020B0502020202020204" pitchFamily="34" charset="0"/>
                          <a:ea typeface="+mn-ea"/>
                          <a:cs typeface="Arial" panose="020B0604020202020204" pitchFamily="34" charset="0"/>
                          <a:sym typeface="Arial"/>
                        </a:rPr>
                        <a:t>17–20</a:t>
                      </a:r>
                      <a:endParaRPr sz="1400"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901769756"/>
                  </a:ext>
                </a:extLst>
              </a:tr>
              <a:tr h="806439">
                <a:tc>
                  <a:txBody>
                    <a:bodyPr/>
                    <a:lstStyle/>
                    <a:p>
                      <a:pPr marL="0" marR="0" lvl="0" indent="0" algn="l" rtl="0">
                        <a:lnSpc>
                          <a:spcPct val="100000"/>
                        </a:lnSpc>
                        <a:spcBef>
                          <a:spcPts val="0"/>
                        </a:spcBef>
                        <a:spcAft>
                          <a:spcPts val="0"/>
                        </a:spcAft>
                        <a:buClr>
                          <a:srgbClr val="000000"/>
                        </a:buClr>
                        <a:buSzPts val="1400"/>
                        <a:buFont typeface="Arial"/>
                        <a:buNone/>
                      </a:pPr>
                      <a:r>
                        <a:rPr lang="en-GB" sz="1400" b="1" kern="1200" dirty="0">
                          <a:solidFill>
                            <a:srgbClr val="103A5D"/>
                          </a:solidFill>
                          <a:latin typeface="Century Gothic" panose="020B0502020202020204" pitchFamily="34" charset="0"/>
                          <a:ea typeface="+mn-ea"/>
                          <a:cs typeface="Arial" panose="020B0604020202020204" pitchFamily="34" charset="0"/>
                          <a:sym typeface="Arial"/>
                        </a:rPr>
                        <a:t>Small steps to happiness: </a:t>
                      </a:r>
                      <a:br>
                        <a:rPr lang="en-GB" sz="1400" b="1" kern="1200" dirty="0">
                          <a:solidFill>
                            <a:srgbClr val="103A5D"/>
                          </a:solidFill>
                          <a:latin typeface="Century Gothic" panose="020B0502020202020204" pitchFamily="34" charset="0"/>
                          <a:ea typeface="+mn-ea"/>
                          <a:cs typeface="Arial" panose="020B0604020202020204" pitchFamily="34" charset="0"/>
                          <a:sym typeface="Arial"/>
                        </a:rPr>
                      </a:br>
                      <a:r>
                        <a:rPr lang="en-GB" sz="1400" b="0" kern="1200" dirty="0">
                          <a:solidFill>
                            <a:srgbClr val="103A5D"/>
                          </a:solidFill>
                          <a:latin typeface="Century Gothic" panose="020B0502020202020204" pitchFamily="34" charset="0"/>
                          <a:ea typeface="+mn-ea"/>
                          <a:cs typeface="Arial" panose="020B0604020202020204" pitchFamily="34" charset="0"/>
                          <a:sym typeface="Arial"/>
                        </a:rPr>
                        <a:t>personal actions</a:t>
                      </a:r>
                      <a:endParaRPr sz="1400" b="0"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Small steps possibilities: group activity</a:t>
                      </a:r>
                      <a:endParaRPr sz="1400" kern="1200" dirty="0">
                        <a:solidFill>
                          <a:srgbClr val="103A5D"/>
                        </a:solidFill>
                        <a:latin typeface="Century Gothic" panose="020B0502020202020204" pitchFamily="34" charset="0"/>
                        <a:ea typeface="+mn-ea"/>
                        <a:cs typeface="Arial" panose="020B0604020202020204" pitchFamily="34" charset="0"/>
                      </a:endParaRPr>
                    </a:p>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Small steps pledges: promises drawing</a:t>
                      </a:r>
                      <a:endParaRPr sz="1400" kern="1200" dirty="0">
                        <a:solidFill>
                          <a:srgbClr val="103A5D"/>
                        </a:solidFill>
                        <a:latin typeface="Century Gothic" panose="020B0502020202020204" pitchFamily="34" charset="0"/>
                        <a:ea typeface="+mn-ea"/>
                        <a:cs typeface="Arial" panose="020B0604020202020204" pitchFamily="34" charset="0"/>
                      </a:endParaRPr>
                    </a:p>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Active Challenges: information</a:t>
                      </a:r>
                      <a:endParaRPr sz="1400"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kern="1200" dirty="0">
                          <a:solidFill>
                            <a:srgbClr val="103A5D"/>
                          </a:solidFill>
                          <a:latin typeface="Century Gothic" panose="020B0502020202020204" pitchFamily="34" charset="0"/>
                          <a:ea typeface="+mn-ea"/>
                          <a:cs typeface="Arial" panose="020B0604020202020204" pitchFamily="34" charset="0"/>
                          <a:sym typeface="Arial"/>
                        </a:rPr>
                        <a:t>21–24</a:t>
                      </a:r>
                      <a:endParaRPr sz="1400" kern="1200" dirty="0">
                        <a:solidFill>
                          <a:srgbClr val="103A5D"/>
                        </a:solidFill>
                        <a:latin typeface="Century Gothic" panose="020B0502020202020204" pitchFamily="34" charset="0"/>
                        <a:ea typeface="+mn-ea"/>
                        <a:cs typeface="Arial" panose="020B0604020202020204" pitchFamily="34" charset="0"/>
                        <a:sym typeface="Arial"/>
                      </a:endParaRPr>
                    </a:p>
                    <a:p>
                      <a:pPr marL="0" lvl="0" indent="0" algn="l" rtl="0">
                        <a:lnSpc>
                          <a:spcPct val="100000"/>
                        </a:lnSpc>
                        <a:spcBef>
                          <a:spcPts val="0"/>
                        </a:spcBef>
                        <a:spcAft>
                          <a:spcPts val="0"/>
                        </a:spcAft>
                        <a:buClr>
                          <a:schemeClr val="dk1"/>
                        </a:buClr>
                        <a:buSzPts val="1400"/>
                        <a:buFont typeface="Arial"/>
                        <a:buNone/>
                      </a:pPr>
                      <a:endParaRPr sz="1400" kern="1200" dirty="0">
                        <a:solidFill>
                          <a:srgbClr val="103A5D"/>
                        </a:solidFill>
                        <a:latin typeface="Century Gothic" panose="020B0502020202020204" pitchFamily="34" charset="0"/>
                        <a:ea typeface="+mn-ea"/>
                        <a:cs typeface="Arial" panose="020B0604020202020204" pitchFamily="34" charset="0"/>
                        <a:sym typeface="Arial"/>
                      </a:endParaRPr>
                    </a:p>
                    <a:p>
                      <a:pPr marL="0" lvl="0" indent="0" algn="l" rtl="0">
                        <a:lnSpc>
                          <a:spcPct val="100000"/>
                        </a:lnSpc>
                        <a:spcBef>
                          <a:spcPts val="0"/>
                        </a:spcBef>
                        <a:spcAft>
                          <a:spcPts val="0"/>
                        </a:spcAft>
                        <a:buClr>
                          <a:schemeClr val="dk1"/>
                        </a:buClr>
                        <a:buSzPts val="1400"/>
                        <a:buFont typeface="Arial"/>
                        <a:buNone/>
                      </a:pPr>
                      <a:r>
                        <a:rPr lang="en-GB" sz="1400" kern="1200" dirty="0">
                          <a:solidFill>
                            <a:srgbClr val="103A5D"/>
                          </a:solidFill>
                          <a:latin typeface="Century Gothic" panose="020B0502020202020204" pitchFamily="34" charset="0"/>
                          <a:ea typeface="+mn-ea"/>
                          <a:cs typeface="Arial" panose="020B0604020202020204" pitchFamily="34" charset="0"/>
                          <a:sym typeface="Arial"/>
                        </a:rPr>
                        <a:t>incl. worksheet </a:t>
                      </a:r>
                      <a:endParaRPr sz="1400" kern="1200" dirty="0">
                        <a:solidFill>
                          <a:srgbClr val="103A5D"/>
                        </a:solidFill>
                        <a:latin typeface="Century Gothic" panose="020B0502020202020204" pitchFamily="34" charset="0"/>
                        <a:ea typeface="+mn-ea"/>
                        <a:cs typeface="Arial" panose="020B0604020202020204" pitchFamily="34" charset="0"/>
                        <a:sym typeface="Arial"/>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994281864"/>
                  </a:ext>
                </a:extLst>
              </a:tr>
              <a:tr h="365264">
                <a:tc>
                  <a:txBody>
                    <a:bodyPr/>
                    <a:lstStyle/>
                    <a:p>
                      <a:pPr marL="0" marR="0" lvl="0" indent="0" algn="l" rtl="0">
                        <a:lnSpc>
                          <a:spcPct val="100000"/>
                        </a:lnSpc>
                        <a:spcBef>
                          <a:spcPts val="0"/>
                        </a:spcBef>
                        <a:spcAft>
                          <a:spcPts val="0"/>
                        </a:spcAft>
                        <a:buClr>
                          <a:srgbClr val="000000"/>
                        </a:buClr>
                        <a:buSzPts val="1400"/>
                        <a:buFont typeface="Arial"/>
                        <a:buNone/>
                      </a:pPr>
                      <a:r>
                        <a:rPr lang="en-GB" sz="1400" b="1" kern="1200" dirty="0">
                          <a:solidFill>
                            <a:srgbClr val="103A5D"/>
                          </a:solidFill>
                          <a:latin typeface="Century Gothic" panose="020B0502020202020204" pitchFamily="34" charset="0"/>
                          <a:ea typeface="+mn-ea"/>
                          <a:cs typeface="Arial" panose="020B0604020202020204" pitchFamily="34" charset="0"/>
                          <a:sym typeface="Arial"/>
                        </a:rPr>
                        <a:t>Signposts</a:t>
                      </a:r>
                      <a:endParaRPr sz="1400" b="1"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400" kern="1200" dirty="0">
                          <a:solidFill>
                            <a:srgbClr val="103A5D"/>
                          </a:solidFill>
                          <a:latin typeface="Century Gothic" panose="020B0502020202020204" pitchFamily="34" charset="0"/>
                          <a:ea typeface="+mn-ea"/>
                          <a:cs typeface="Arial" panose="020B0604020202020204" pitchFamily="34" charset="0"/>
                          <a:sym typeface="Arial"/>
                        </a:rPr>
                        <a:t>Keep in touch links</a:t>
                      </a:r>
                      <a:endParaRPr sz="1400"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kern="1200" dirty="0">
                          <a:solidFill>
                            <a:srgbClr val="103A5D"/>
                          </a:solidFill>
                          <a:latin typeface="Century Gothic" panose="020B0502020202020204" pitchFamily="34" charset="0"/>
                          <a:ea typeface="+mn-ea"/>
                          <a:cs typeface="Arial" panose="020B0604020202020204" pitchFamily="34" charset="0"/>
                          <a:sym typeface="Arial"/>
                        </a:rPr>
                        <a:t>25</a:t>
                      </a:r>
                      <a:endParaRPr sz="1400" kern="1200" dirty="0">
                        <a:solidFill>
                          <a:srgbClr val="103A5D"/>
                        </a:solidFill>
                        <a:latin typeface="Century Gothic" panose="020B0502020202020204" pitchFamily="34" charset="0"/>
                        <a:ea typeface="+mn-ea"/>
                        <a:cs typeface="Arial" panose="020B0604020202020204" pitchFamily="34"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672958910"/>
                  </a:ext>
                </a:extLst>
              </a:tr>
            </a:tbl>
          </a:graphicData>
        </a:graphic>
      </p:graphicFrame>
      <p:sp>
        <p:nvSpPr>
          <p:cNvPr id="4" name="TextBox 3">
            <a:extLst>
              <a:ext uri="{FF2B5EF4-FFF2-40B4-BE49-F238E27FC236}">
                <a16:creationId xmlns:a16="http://schemas.microsoft.com/office/drawing/2014/main" id="{30038236-478B-0140-B17D-BDA6A1CACDFE}"/>
              </a:ext>
            </a:extLst>
          </p:cNvPr>
          <p:cNvSpPr txBox="1"/>
          <p:nvPr/>
        </p:nvSpPr>
        <p:spPr>
          <a:xfrm>
            <a:off x="2086672" y="821163"/>
            <a:ext cx="8018656" cy="523220"/>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CONTENTS</a:t>
            </a:r>
          </a:p>
        </p:txBody>
      </p:sp>
    </p:spTree>
    <p:extLst>
      <p:ext uri="{BB962C8B-B14F-4D97-AF65-F5344CB8AC3E}">
        <p14:creationId xmlns:p14="http://schemas.microsoft.com/office/powerpoint/2010/main" val="113743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90DFD0-CFBE-0B46-9874-EB4EB6FDA2EA}"/>
              </a:ext>
            </a:extLst>
          </p:cNvPr>
          <p:cNvSpPr txBox="1"/>
          <p:nvPr/>
        </p:nvSpPr>
        <p:spPr>
          <a:xfrm>
            <a:off x="406652" y="1037063"/>
            <a:ext cx="11378696" cy="523220"/>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WHAT DOES HAPPINESS LOOK LIKE?</a:t>
            </a:r>
          </a:p>
        </p:txBody>
      </p:sp>
      <p:sp>
        <p:nvSpPr>
          <p:cNvPr id="7" name="TextBox 6">
            <a:extLst>
              <a:ext uri="{FF2B5EF4-FFF2-40B4-BE49-F238E27FC236}">
                <a16:creationId xmlns:a16="http://schemas.microsoft.com/office/drawing/2014/main" id="{2F98F955-338A-9746-908C-BA8DE2057663}"/>
              </a:ext>
            </a:extLst>
          </p:cNvPr>
          <p:cNvSpPr txBox="1"/>
          <p:nvPr/>
        </p:nvSpPr>
        <p:spPr>
          <a:xfrm>
            <a:off x="406652" y="1621119"/>
            <a:ext cx="11378696" cy="338554"/>
          </a:xfrm>
          <a:prstGeom prst="rect">
            <a:avLst/>
          </a:prstGeom>
          <a:noFill/>
        </p:spPr>
        <p:txBody>
          <a:bodyPr wrap="square" rtlCol="0">
            <a:spAutoFit/>
          </a:bodyPr>
          <a:lstStyle/>
          <a:p>
            <a:pPr algn="ctr"/>
            <a:r>
              <a:rPr lang="en-US" sz="1600" b="1" dirty="0">
                <a:solidFill>
                  <a:srgbClr val="103A5D"/>
                </a:solidFill>
                <a:latin typeface="Century Gothic" panose="020B0502020202020204" pitchFamily="34" charset="0"/>
              </a:rPr>
              <a:t>Which picture does NOT show happiness?</a:t>
            </a:r>
          </a:p>
        </p:txBody>
      </p:sp>
      <p:grpSp>
        <p:nvGrpSpPr>
          <p:cNvPr id="49" name="Group 48">
            <a:extLst>
              <a:ext uri="{FF2B5EF4-FFF2-40B4-BE49-F238E27FC236}">
                <a16:creationId xmlns:a16="http://schemas.microsoft.com/office/drawing/2014/main" id="{60B159EC-D8FD-254B-B27A-8F5FA689F75B}"/>
              </a:ext>
            </a:extLst>
          </p:cNvPr>
          <p:cNvGrpSpPr/>
          <p:nvPr/>
        </p:nvGrpSpPr>
        <p:grpSpPr>
          <a:xfrm>
            <a:off x="518134" y="2467538"/>
            <a:ext cx="2583484" cy="2947143"/>
            <a:chOff x="518134" y="2289738"/>
            <a:chExt cx="2583484" cy="2947143"/>
          </a:xfrm>
        </p:grpSpPr>
        <p:pic>
          <p:nvPicPr>
            <p:cNvPr id="47" name="Picture 46">
              <a:extLst>
                <a:ext uri="{FF2B5EF4-FFF2-40B4-BE49-F238E27FC236}">
                  <a16:creationId xmlns:a16="http://schemas.microsoft.com/office/drawing/2014/main" id="{6EC03FE3-4725-8A4E-9573-575686D2B6A2}"/>
                </a:ext>
              </a:extLst>
            </p:cNvPr>
            <p:cNvPicPr preferRelativeResize="0"/>
            <p:nvPr/>
          </p:nvPicPr>
          <p:blipFill rotWithShape="1">
            <a:blip r:embed="rId3" cstate="screen">
              <a:extLst>
                <a:ext uri="{28A0092B-C50C-407E-A947-70E740481C1C}">
                  <a14:useLocalDpi xmlns:a14="http://schemas.microsoft.com/office/drawing/2010/main"/>
                </a:ext>
              </a:extLst>
            </a:blip>
            <a:srcRect b="-559"/>
            <a:stretch/>
          </p:blipFill>
          <p:spPr>
            <a:xfrm>
              <a:off x="518134" y="2289738"/>
              <a:ext cx="2583484" cy="2564925"/>
            </a:xfrm>
            <a:custGeom>
              <a:avLst/>
              <a:gdLst>
                <a:gd name="connsiteX0" fmla="*/ 1291742 w 2583484"/>
                <a:gd name="connsiteY0" fmla="*/ 0 h 2583484"/>
                <a:gd name="connsiteX1" fmla="*/ 2583484 w 2583484"/>
                <a:gd name="connsiteY1" fmla="*/ 1291742 h 2583484"/>
                <a:gd name="connsiteX2" fmla="*/ 1291742 w 2583484"/>
                <a:gd name="connsiteY2" fmla="*/ 2583484 h 2583484"/>
                <a:gd name="connsiteX3" fmla="*/ 0 w 2583484"/>
                <a:gd name="connsiteY3" fmla="*/ 1291742 h 2583484"/>
                <a:gd name="connsiteX4" fmla="*/ 1291742 w 2583484"/>
                <a:gd name="connsiteY4" fmla="*/ 0 h 258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484" h="2583484">
                  <a:moveTo>
                    <a:pt x="1291742" y="0"/>
                  </a:moveTo>
                  <a:cubicBezTo>
                    <a:pt x="2005151" y="0"/>
                    <a:pt x="2583484" y="578333"/>
                    <a:pt x="2583484" y="1291742"/>
                  </a:cubicBezTo>
                  <a:cubicBezTo>
                    <a:pt x="2583484" y="2005151"/>
                    <a:pt x="2005151" y="2583484"/>
                    <a:pt x="1291742" y="2583484"/>
                  </a:cubicBezTo>
                  <a:cubicBezTo>
                    <a:pt x="578333" y="2583484"/>
                    <a:pt x="0" y="2005151"/>
                    <a:pt x="0" y="1291742"/>
                  </a:cubicBezTo>
                  <a:cubicBezTo>
                    <a:pt x="0" y="578333"/>
                    <a:pt x="578333" y="0"/>
                    <a:pt x="1291742" y="0"/>
                  </a:cubicBezTo>
                  <a:close/>
                </a:path>
              </a:pathLst>
            </a:custGeom>
            <a:noFill/>
            <a:ln>
              <a:noFill/>
            </a:ln>
          </p:spPr>
        </p:pic>
        <p:grpSp>
          <p:nvGrpSpPr>
            <p:cNvPr id="9" name="Group 8">
              <a:extLst>
                <a:ext uri="{FF2B5EF4-FFF2-40B4-BE49-F238E27FC236}">
                  <a16:creationId xmlns:a16="http://schemas.microsoft.com/office/drawing/2014/main" id="{A0C6A8E6-4871-7B45-9A9D-47556526740A}"/>
                </a:ext>
              </a:extLst>
            </p:cNvPr>
            <p:cNvGrpSpPr/>
            <p:nvPr/>
          </p:nvGrpSpPr>
          <p:grpSpPr>
            <a:xfrm>
              <a:off x="1466892" y="4576481"/>
              <a:ext cx="660400" cy="660400"/>
              <a:chOff x="2116421" y="4906681"/>
              <a:chExt cx="660400" cy="660400"/>
            </a:xfrm>
          </p:grpSpPr>
          <p:sp>
            <p:nvSpPr>
              <p:cNvPr id="2" name="Oval 1">
                <a:extLst>
                  <a:ext uri="{FF2B5EF4-FFF2-40B4-BE49-F238E27FC236}">
                    <a16:creationId xmlns:a16="http://schemas.microsoft.com/office/drawing/2014/main" id="{5CA4DD9A-D3E7-794E-86C0-5A125220FE6C}"/>
                  </a:ext>
                </a:extLst>
              </p:cNvPr>
              <p:cNvSpPr/>
              <p:nvPr/>
            </p:nvSpPr>
            <p:spPr>
              <a:xfrm>
                <a:off x="2116421" y="4906681"/>
                <a:ext cx="660400" cy="660400"/>
              </a:xfrm>
              <a:prstGeom prst="ellips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521DFB-2F35-294B-B72B-10DE6DCECD60}"/>
                  </a:ext>
                </a:extLst>
              </p:cNvPr>
              <p:cNvSpPr txBox="1"/>
              <p:nvPr/>
            </p:nvSpPr>
            <p:spPr>
              <a:xfrm>
                <a:off x="2116421" y="4949262"/>
                <a:ext cx="66040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A</a:t>
                </a:r>
              </a:p>
            </p:txBody>
          </p:sp>
        </p:grpSp>
      </p:grpSp>
      <p:grpSp>
        <p:nvGrpSpPr>
          <p:cNvPr id="50" name="Group 49">
            <a:extLst>
              <a:ext uri="{FF2B5EF4-FFF2-40B4-BE49-F238E27FC236}">
                <a16:creationId xmlns:a16="http://schemas.microsoft.com/office/drawing/2014/main" id="{3F7D0F2B-A335-E548-90C6-B52C08D44567}"/>
              </a:ext>
            </a:extLst>
          </p:cNvPr>
          <p:cNvGrpSpPr/>
          <p:nvPr/>
        </p:nvGrpSpPr>
        <p:grpSpPr>
          <a:xfrm>
            <a:off x="3362766" y="2448979"/>
            <a:ext cx="2583484" cy="2965702"/>
            <a:chOff x="3362766" y="2271179"/>
            <a:chExt cx="2583484" cy="2965702"/>
          </a:xfrm>
        </p:grpSpPr>
        <p:pic>
          <p:nvPicPr>
            <p:cNvPr id="46" name="Picture 45">
              <a:extLst>
                <a:ext uri="{FF2B5EF4-FFF2-40B4-BE49-F238E27FC236}">
                  <a16:creationId xmlns:a16="http://schemas.microsoft.com/office/drawing/2014/main" id="{5FBDE4FA-48E6-E146-951F-A29FAD45BA33}"/>
                </a:ext>
              </a:extLst>
            </p:cNvPr>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3362766" y="2271179"/>
              <a:ext cx="2583484" cy="2583483"/>
            </a:xfrm>
            <a:custGeom>
              <a:avLst/>
              <a:gdLst>
                <a:gd name="connsiteX0" fmla="*/ 1291742 w 2583484"/>
                <a:gd name="connsiteY0" fmla="*/ 0 h 2583484"/>
                <a:gd name="connsiteX1" fmla="*/ 2583484 w 2583484"/>
                <a:gd name="connsiteY1" fmla="*/ 1291742 h 2583484"/>
                <a:gd name="connsiteX2" fmla="*/ 1291742 w 2583484"/>
                <a:gd name="connsiteY2" fmla="*/ 2583484 h 2583484"/>
                <a:gd name="connsiteX3" fmla="*/ 0 w 2583484"/>
                <a:gd name="connsiteY3" fmla="*/ 1291742 h 2583484"/>
                <a:gd name="connsiteX4" fmla="*/ 1291742 w 2583484"/>
                <a:gd name="connsiteY4" fmla="*/ 0 h 258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484" h="2583484">
                  <a:moveTo>
                    <a:pt x="1291742" y="0"/>
                  </a:moveTo>
                  <a:cubicBezTo>
                    <a:pt x="2005151" y="0"/>
                    <a:pt x="2583484" y="578333"/>
                    <a:pt x="2583484" y="1291742"/>
                  </a:cubicBezTo>
                  <a:cubicBezTo>
                    <a:pt x="2583484" y="2005151"/>
                    <a:pt x="2005151" y="2583484"/>
                    <a:pt x="1291742" y="2583484"/>
                  </a:cubicBezTo>
                  <a:cubicBezTo>
                    <a:pt x="578333" y="2583484"/>
                    <a:pt x="0" y="2005151"/>
                    <a:pt x="0" y="1291742"/>
                  </a:cubicBezTo>
                  <a:cubicBezTo>
                    <a:pt x="0" y="578333"/>
                    <a:pt x="578333" y="0"/>
                    <a:pt x="1291742" y="0"/>
                  </a:cubicBezTo>
                  <a:close/>
                </a:path>
              </a:pathLst>
            </a:custGeom>
            <a:noFill/>
            <a:ln>
              <a:noFill/>
            </a:ln>
          </p:spPr>
        </p:pic>
        <p:grpSp>
          <p:nvGrpSpPr>
            <p:cNvPr id="15" name="Group 14">
              <a:extLst>
                <a:ext uri="{FF2B5EF4-FFF2-40B4-BE49-F238E27FC236}">
                  <a16:creationId xmlns:a16="http://schemas.microsoft.com/office/drawing/2014/main" id="{A5223942-19F6-5845-B0DA-6A7DBAE53E55}"/>
                </a:ext>
              </a:extLst>
            </p:cNvPr>
            <p:cNvGrpSpPr/>
            <p:nvPr/>
          </p:nvGrpSpPr>
          <p:grpSpPr>
            <a:xfrm>
              <a:off x="4337092" y="4576481"/>
              <a:ext cx="673100" cy="660400"/>
              <a:chOff x="2116421" y="4906681"/>
              <a:chExt cx="673100" cy="660400"/>
            </a:xfrm>
          </p:grpSpPr>
          <p:sp>
            <p:nvSpPr>
              <p:cNvPr id="16" name="Oval 15">
                <a:extLst>
                  <a:ext uri="{FF2B5EF4-FFF2-40B4-BE49-F238E27FC236}">
                    <a16:creationId xmlns:a16="http://schemas.microsoft.com/office/drawing/2014/main" id="{95B1B608-154E-4341-9CA0-7FCCD1BBE91F}"/>
                  </a:ext>
                </a:extLst>
              </p:cNvPr>
              <p:cNvSpPr/>
              <p:nvPr/>
            </p:nvSpPr>
            <p:spPr>
              <a:xfrm>
                <a:off x="2116421" y="4906681"/>
                <a:ext cx="660400" cy="660400"/>
              </a:xfrm>
              <a:prstGeom prst="ellips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C821DB9-E99F-514B-A5BF-6F21CBBE9C0C}"/>
                  </a:ext>
                </a:extLst>
              </p:cNvPr>
              <p:cNvSpPr txBox="1"/>
              <p:nvPr/>
            </p:nvSpPr>
            <p:spPr>
              <a:xfrm>
                <a:off x="2129121" y="4949262"/>
                <a:ext cx="66040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B</a:t>
                </a:r>
              </a:p>
            </p:txBody>
          </p:sp>
        </p:grpSp>
      </p:grpSp>
      <p:grpSp>
        <p:nvGrpSpPr>
          <p:cNvPr id="51" name="Group 50">
            <a:extLst>
              <a:ext uri="{FF2B5EF4-FFF2-40B4-BE49-F238E27FC236}">
                <a16:creationId xmlns:a16="http://schemas.microsoft.com/office/drawing/2014/main" id="{8A0B3877-FE0F-CF4D-BEC7-750628C65D4D}"/>
              </a:ext>
            </a:extLst>
          </p:cNvPr>
          <p:cNvGrpSpPr/>
          <p:nvPr/>
        </p:nvGrpSpPr>
        <p:grpSpPr>
          <a:xfrm>
            <a:off x="6252142" y="2491287"/>
            <a:ext cx="2583484" cy="2923394"/>
            <a:chOff x="6252142" y="2313487"/>
            <a:chExt cx="2583484" cy="2923394"/>
          </a:xfrm>
        </p:grpSpPr>
        <p:pic>
          <p:nvPicPr>
            <p:cNvPr id="45" name="Picture 44">
              <a:extLst>
                <a:ext uri="{FF2B5EF4-FFF2-40B4-BE49-F238E27FC236}">
                  <a16:creationId xmlns:a16="http://schemas.microsoft.com/office/drawing/2014/main" id="{9128D32F-0591-0544-8D50-7A5478113C7E}"/>
                </a:ext>
              </a:extLst>
            </p:cNvPr>
            <p:cNvPicPr preferRelativeResize="0"/>
            <p:nvPr/>
          </p:nvPicPr>
          <p:blipFill rotWithShape="1">
            <a:blip r:embed="rId5" cstate="screen">
              <a:extLst>
                <a:ext uri="{28A0092B-C50C-407E-A947-70E740481C1C}">
                  <a14:useLocalDpi xmlns:a14="http://schemas.microsoft.com/office/drawing/2010/main"/>
                </a:ext>
              </a:extLst>
            </a:blip>
            <a:srcRect/>
            <a:stretch/>
          </p:blipFill>
          <p:spPr>
            <a:xfrm>
              <a:off x="6252142" y="2313487"/>
              <a:ext cx="2583484" cy="2543849"/>
            </a:xfrm>
            <a:custGeom>
              <a:avLst/>
              <a:gdLst>
                <a:gd name="connsiteX0" fmla="*/ 1291742 w 2583484"/>
                <a:gd name="connsiteY0" fmla="*/ 0 h 2583484"/>
                <a:gd name="connsiteX1" fmla="*/ 2583484 w 2583484"/>
                <a:gd name="connsiteY1" fmla="*/ 1291742 h 2583484"/>
                <a:gd name="connsiteX2" fmla="*/ 1291742 w 2583484"/>
                <a:gd name="connsiteY2" fmla="*/ 2583484 h 2583484"/>
                <a:gd name="connsiteX3" fmla="*/ 0 w 2583484"/>
                <a:gd name="connsiteY3" fmla="*/ 1291742 h 2583484"/>
                <a:gd name="connsiteX4" fmla="*/ 1291742 w 2583484"/>
                <a:gd name="connsiteY4" fmla="*/ 0 h 258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484" h="2583484">
                  <a:moveTo>
                    <a:pt x="1291742" y="0"/>
                  </a:moveTo>
                  <a:cubicBezTo>
                    <a:pt x="2005151" y="0"/>
                    <a:pt x="2583484" y="578333"/>
                    <a:pt x="2583484" y="1291742"/>
                  </a:cubicBezTo>
                  <a:cubicBezTo>
                    <a:pt x="2583484" y="2005151"/>
                    <a:pt x="2005151" y="2583484"/>
                    <a:pt x="1291742" y="2583484"/>
                  </a:cubicBezTo>
                  <a:cubicBezTo>
                    <a:pt x="578333" y="2583484"/>
                    <a:pt x="0" y="2005151"/>
                    <a:pt x="0" y="1291742"/>
                  </a:cubicBezTo>
                  <a:cubicBezTo>
                    <a:pt x="0" y="578333"/>
                    <a:pt x="578333" y="0"/>
                    <a:pt x="1291742" y="0"/>
                  </a:cubicBezTo>
                  <a:close/>
                </a:path>
              </a:pathLst>
            </a:custGeom>
            <a:noFill/>
            <a:ln>
              <a:noFill/>
            </a:ln>
          </p:spPr>
        </p:pic>
        <p:grpSp>
          <p:nvGrpSpPr>
            <p:cNvPr id="19" name="Group 18">
              <a:extLst>
                <a:ext uri="{FF2B5EF4-FFF2-40B4-BE49-F238E27FC236}">
                  <a16:creationId xmlns:a16="http://schemas.microsoft.com/office/drawing/2014/main" id="{C62DA32A-3A1B-7A41-B3A4-F8DD92031FEC}"/>
                </a:ext>
              </a:extLst>
            </p:cNvPr>
            <p:cNvGrpSpPr/>
            <p:nvPr/>
          </p:nvGrpSpPr>
          <p:grpSpPr>
            <a:xfrm>
              <a:off x="7207292" y="4576481"/>
              <a:ext cx="660400" cy="660400"/>
              <a:chOff x="2116421" y="4906681"/>
              <a:chExt cx="660400" cy="660400"/>
            </a:xfrm>
          </p:grpSpPr>
          <p:sp>
            <p:nvSpPr>
              <p:cNvPr id="20" name="Oval 19">
                <a:extLst>
                  <a:ext uri="{FF2B5EF4-FFF2-40B4-BE49-F238E27FC236}">
                    <a16:creationId xmlns:a16="http://schemas.microsoft.com/office/drawing/2014/main" id="{E308720D-F5CE-8B43-B30A-CC628BE2334B}"/>
                  </a:ext>
                </a:extLst>
              </p:cNvPr>
              <p:cNvSpPr/>
              <p:nvPr/>
            </p:nvSpPr>
            <p:spPr>
              <a:xfrm>
                <a:off x="2116421" y="4906681"/>
                <a:ext cx="660400" cy="660400"/>
              </a:xfrm>
              <a:prstGeom prst="ellips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FE5039C-EB2D-5D4B-BD90-CE82B7B7AA45}"/>
                  </a:ext>
                </a:extLst>
              </p:cNvPr>
              <p:cNvSpPr txBox="1"/>
              <p:nvPr/>
            </p:nvSpPr>
            <p:spPr>
              <a:xfrm>
                <a:off x="2116421" y="4949262"/>
                <a:ext cx="66040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C</a:t>
                </a:r>
              </a:p>
            </p:txBody>
          </p:sp>
        </p:grpSp>
      </p:grpSp>
      <p:grpSp>
        <p:nvGrpSpPr>
          <p:cNvPr id="26" name="Group 25">
            <a:extLst>
              <a:ext uri="{FF2B5EF4-FFF2-40B4-BE49-F238E27FC236}">
                <a16:creationId xmlns:a16="http://schemas.microsoft.com/office/drawing/2014/main" id="{A137AF48-DBED-41E4-9F80-92BED8F2E987}"/>
              </a:ext>
            </a:extLst>
          </p:cNvPr>
          <p:cNvGrpSpPr/>
          <p:nvPr/>
        </p:nvGrpSpPr>
        <p:grpSpPr>
          <a:xfrm>
            <a:off x="9115950" y="2488613"/>
            <a:ext cx="2583484" cy="2926068"/>
            <a:chOff x="9115950" y="2310813"/>
            <a:chExt cx="2583484" cy="2926068"/>
          </a:xfrm>
        </p:grpSpPr>
        <p:pic>
          <p:nvPicPr>
            <p:cNvPr id="27" name="Picture 26">
              <a:extLst>
                <a:ext uri="{FF2B5EF4-FFF2-40B4-BE49-F238E27FC236}">
                  <a16:creationId xmlns:a16="http://schemas.microsoft.com/office/drawing/2014/main" id="{5D844043-FD3A-4545-9263-8484E27F6074}"/>
                </a:ext>
              </a:extLst>
            </p:cNvPr>
            <p:cNvPicPr preferRelativeResize="0"/>
            <p:nvPr/>
          </p:nvPicPr>
          <p:blipFill rotWithShape="1">
            <a:blip r:embed="rId6" cstate="screen">
              <a:extLst>
                <a:ext uri="{28A0092B-C50C-407E-A947-70E740481C1C}">
                  <a14:useLocalDpi xmlns:a14="http://schemas.microsoft.com/office/drawing/2010/main"/>
                </a:ext>
              </a:extLst>
            </a:blip>
            <a:srcRect/>
            <a:stretch/>
          </p:blipFill>
          <p:spPr>
            <a:xfrm>
              <a:off x="9115950" y="2310813"/>
              <a:ext cx="2583484" cy="2543849"/>
            </a:xfrm>
            <a:custGeom>
              <a:avLst/>
              <a:gdLst>
                <a:gd name="connsiteX0" fmla="*/ 1291742 w 2583484"/>
                <a:gd name="connsiteY0" fmla="*/ 0 h 2583484"/>
                <a:gd name="connsiteX1" fmla="*/ 2583484 w 2583484"/>
                <a:gd name="connsiteY1" fmla="*/ 1291742 h 2583484"/>
                <a:gd name="connsiteX2" fmla="*/ 1291742 w 2583484"/>
                <a:gd name="connsiteY2" fmla="*/ 2583484 h 2583484"/>
                <a:gd name="connsiteX3" fmla="*/ 0 w 2583484"/>
                <a:gd name="connsiteY3" fmla="*/ 1291742 h 2583484"/>
                <a:gd name="connsiteX4" fmla="*/ 1291742 w 2583484"/>
                <a:gd name="connsiteY4" fmla="*/ 0 h 258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484" h="2583484">
                  <a:moveTo>
                    <a:pt x="1291742" y="0"/>
                  </a:moveTo>
                  <a:cubicBezTo>
                    <a:pt x="2005151" y="0"/>
                    <a:pt x="2583484" y="578333"/>
                    <a:pt x="2583484" y="1291742"/>
                  </a:cubicBezTo>
                  <a:cubicBezTo>
                    <a:pt x="2583484" y="2005151"/>
                    <a:pt x="2005151" y="2583484"/>
                    <a:pt x="1291742" y="2583484"/>
                  </a:cubicBezTo>
                  <a:cubicBezTo>
                    <a:pt x="578333" y="2583484"/>
                    <a:pt x="0" y="2005151"/>
                    <a:pt x="0" y="1291742"/>
                  </a:cubicBezTo>
                  <a:cubicBezTo>
                    <a:pt x="0" y="578333"/>
                    <a:pt x="578333" y="0"/>
                    <a:pt x="1291742" y="0"/>
                  </a:cubicBezTo>
                  <a:close/>
                </a:path>
              </a:pathLst>
            </a:custGeom>
            <a:noFill/>
            <a:ln>
              <a:noFill/>
            </a:ln>
          </p:spPr>
        </p:pic>
        <p:grpSp>
          <p:nvGrpSpPr>
            <p:cNvPr id="28" name="Group 27">
              <a:extLst>
                <a:ext uri="{FF2B5EF4-FFF2-40B4-BE49-F238E27FC236}">
                  <a16:creationId xmlns:a16="http://schemas.microsoft.com/office/drawing/2014/main" id="{54EB2550-934F-404B-A75F-3212BBA4716C}"/>
                </a:ext>
              </a:extLst>
            </p:cNvPr>
            <p:cNvGrpSpPr/>
            <p:nvPr/>
          </p:nvGrpSpPr>
          <p:grpSpPr>
            <a:xfrm>
              <a:off x="10077492" y="4576481"/>
              <a:ext cx="673100" cy="660400"/>
              <a:chOff x="2116421" y="4906681"/>
              <a:chExt cx="673100" cy="660400"/>
            </a:xfrm>
          </p:grpSpPr>
          <p:sp>
            <p:nvSpPr>
              <p:cNvPr id="29" name="Oval 28">
                <a:extLst>
                  <a:ext uri="{FF2B5EF4-FFF2-40B4-BE49-F238E27FC236}">
                    <a16:creationId xmlns:a16="http://schemas.microsoft.com/office/drawing/2014/main" id="{FC0AF3DB-5C14-4BBB-84F4-C0598DD10EE8}"/>
                  </a:ext>
                </a:extLst>
              </p:cNvPr>
              <p:cNvSpPr/>
              <p:nvPr/>
            </p:nvSpPr>
            <p:spPr>
              <a:xfrm>
                <a:off x="2116421" y="4906681"/>
                <a:ext cx="660400" cy="660400"/>
              </a:xfrm>
              <a:prstGeom prst="ellips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4440D2A-0E85-4854-93A6-9E1351357E0E}"/>
                  </a:ext>
                </a:extLst>
              </p:cNvPr>
              <p:cNvSpPr txBox="1"/>
              <p:nvPr/>
            </p:nvSpPr>
            <p:spPr>
              <a:xfrm>
                <a:off x="2129121" y="4949262"/>
                <a:ext cx="66040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D</a:t>
                </a:r>
              </a:p>
            </p:txBody>
          </p:sp>
        </p:grpSp>
      </p:grpSp>
    </p:spTree>
    <p:extLst>
      <p:ext uri="{BB962C8B-B14F-4D97-AF65-F5344CB8AC3E}">
        <p14:creationId xmlns:p14="http://schemas.microsoft.com/office/powerpoint/2010/main" val="7799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9"/>
                                        </p:tgtEl>
                                        <p:attrNameLst>
                                          <p:attrName>style.visibility</p:attrName>
                                        </p:attrNameLst>
                                      </p:cBhvr>
                                      <p:to>
                                        <p:strVal val="hidden"/>
                                      </p:to>
                                    </p:set>
                                  </p:childTnLst>
                                </p:cTn>
                              </p:par>
                              <p:par>
                                <p:cTn id="9" presetID="0" presetClass="path" presetSubtype="0" accel="50000" decel="50000" fill="hold" nodeType="withEffect">
                                  <p:stCondLst>
                                    <p:cond delay="0"/>
                                  </p:stCondLst>
                                  <p:childTnLst>
                                    <p:animMotion origin="layout" path="M -8.33333E-7 3.7037E-7 L 0.11511 -0.00347 " pathEditMode="relative" rAng="0" ptsTypes="AA">
                                      <p:cBhvr>
                                        <p:cTn id="10" dur="500" fill="hold"/>
                                        <p:tgtEl>
                                          <p:spTgt spid="50"/>
                                        </p:tgtEl>
                                        <p:attrNameLst>
                                          <p:attrName>ppt_x</p:attrName>
                                          <p:attrName>ppt_y</p:attrName>
                                        </p:attrNameLst>
                                      </p:cBhvr>
                                      <p:rCtr x="5755" y="-185"/>
                                    </p:animMotion>
                                  </p:childTnLst>
                                </p:cTn>
                              </p:par>
                              <p:par>
                                <p:cTn id="11" presetID="1" presetClass="exit" presetSubtype="0" fill="hold"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93D0F77-527C-45A5-9586-747B2EFE1E66}"/>
              </a:ext>
            </a:extLst>
          </p:cNvPr>
          <p:cNvPicPr preferRelativeResize="0"/>
          <p:nvPr/>
        </p:nvPicPr>
        <p:blipFill rotWithShape="1">
          <a:blip r:embed="rId3" cstate="screen">
            <a:extLst>
              <a:ext uri="{28A0092B-C50C-407E-A947-70E740481C1C}">
                <a14:useLocalDpi xmlns:a14="http://schemas.microsoft.com/office/drawing/2010/main"/>
              </a:ext>
            </a:extLst>
          </a:blip>
          <a:srcRect b="-93"/>
          <a:stretch/>
        </p:blipFill>
        <p:spPr>
          <a:xfrm>
            <a:off x="6930470" y="1246906"/>
            <a:ext cx="4219625" cy="4177913"/>
          </a:xfrm>
          <a:custGeom>
            <a:avLst/>
            <a:gdLst>
              <a:gd name="connsiteX0" fmla="*/ 1291742 w 2583484"/>
              <a:gd name="connsiteY0" fmla="*/ 0 h 2583484"/>
              <a:gd name="connsiteX1" fmla="*/ 2583484 w 2583484"/>
              <a:gd name="connsiteY1" fmla="*/ 1291742 h 2583484"/>
              <a:gd name="connsiteX2" fmla="*/ 1291742 w 2583484"/>
              <a:gd name="connsiteY2" fmla="*/ 2583484 h 2583484"/>
              <a:gd name="connsiteX3" fmla="*/ 0 w 2583484"/>
              <a:gd name="connsiteY3" fmla="*/ 1291742 h 2583484"/>
              <a:gd name="connsiteX4" fmla="*/ 1291742 w 2583484"/>
              <a:gd name="connsiteY4" fmla="*/ 0 h 258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484" h="2583484">
                <a:moveTo>
                  <a:pt x="1291742" y="0"/>
                </a:moveTo>
                <a:cubicBezTo>
                  <a:pt x="2005151" y="0"/>
                  <a:pt x="2583484" y="578333"/>
                  <a:pt x="2583484" y="1291742"/>
                </a:cubicBezTo>
                <a:cubicBezTo>
                  <a:pt x="2583484" y="2005151"/>
                  <a:pt x="2005151" y="2583484"/>
                  <a:pt x="1291742" y="2583484"/>
                </a:cubicBezTo>
                <a:cubicBezTo>
                  <a:pt x="578333" y="2583484"/>
                  <a:pt x="0" y="2005151"/>
                  <a:pt x="0" y="1291742"/>
                </a:cubicBezTo>
                <a:cubicBezTo>
                  <a:pt x="0" y="578333"/>
                  <a:pt x="578333" y="0"/>
                  <a:pt x="1291742" y="0"/>
                </a:cubicBezTo>
                <a:close/>
              </a:path>
            </a:pathLst>
          </a:custGeom>
          <a:noFill/>
          <a:ln>
            <a:noFill/>
          </a:ln>
        </p:spPr>
      </p:pic>
      <p:grpSp>
        <p:nvGrpSpPr>
          <p:cNvPr id="4" name="Group 3">
            <a:extLst>
              <a:ext uri="{FF2B5EF4-FFF2-40B4-BE49-F238E27FC236}">
                <a16:creationId xmlns:a16="http://schemas.microsoft.com/office/drawing/2014/main" id="{8CA4C33D-9F57-2642-829D-D4D8274A32A8}"/>
              </a:ext>
            </a:extLst>
          </p:cNvPr>
          <p:cNvGrpSpPr/>
          <p:nvPr/>
        </p:nvGrpSpPr>
        <p:grpSpPr>
          <a:xfrm>
            <a:off x="1132869" y="2709246"/>
            <a:ext cx="3215366" cy="1439508"/>
            <a:chOff x="1194589" y="2634780"/>
            <a:chExt cx="3215366" cy="2235235"/>
          </a:xfrm>
        </p:grpSpPr>
        <p:sp>
          <p:nvSpPr>
            <p:cNvPr id="26" name="Rounded Rectangle 25">
              <a:extLst>
                <a:ext uri="{FF2B5EF4-FFF2-40B4-BE49-F238E27FC236}">
                  <a16:creationId xmlns:a16="http://schemas.microsoft.com/office/drawing/2014/main" id="{B12C8825-D39D-6D4B-A6A7-5E700209C37C}"/>
                </a:ext>
              </a:extLst>
            </p:cNvPr>
            <p:cNvSpPr/>
            <p:nvPr/>
          </p:nvSpPr>
          <p:spPr>
            <a:xfrm>
              <a:off x="1194589" y="2653246"/>
              <a:ext cx="3215366" cy="2216769"/>
            </a:xfrm>
            <a:prstGeom prst="roundRect">
              <a:avLst>
                <a:gd name="adj" fmla="val 353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7" name="Google Shape;215;p30">
              <a:extLst>
                <a:ext uri="{FF2B5EF4-FFF2-40B4-BE49-F238E27FC236}">
                  <a16:creationId xmlns:a16="http://schemas.microsoft.com/office/drawing/2014/main" id="{97B45C2F-08ED-F340-A793-60307BA573D9}"/>
                </a:ext>
              </a:extLst>
            </p:cNvPr>
            <p:cNvSpPr txBox="1">
              <a:spLocks/>
            </p:cNvSpPr>
            <p:nvPr/>
          </p:nvSpPr>
          <p:spPr>
            <a:xfrm>
              <a:off x="1414508" y="2634780"/>
              <a:ext cx="2775527" cy="2216770"/>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Clr>
                  <a:schemeClr val="dk1"/>
                </a:buClr>
                <a:buSzPts val="5550"/>
                <a:buFont typeface="Arial" panose="020B0604020202020204" pitchFamily="34" charset="0"/>
                <a:buNone/>
              </a:pPr>
              <a:r>
                <a:rPr lang="ja-JP" altLang="en-US" sz="2500" b="1">
                  <a:solidFill>
                    <a:schemeClr val="bg1"/>
                  </a:solidFill>
                </a:rPr>
                <a:t>いきがい </a:t>
              </a:r>
            </a:p>
            <a:p>
              <a:pPr marL="0" indent="0" algn="ctr">
                <a:lnSpc>
                  <a:spcPct val="70000"/>
                </a:lnSpc>
                <a:buClr>
                  <a:schemeClr val="dk1"/>
                </a:buClr>
                <a:buSzPts val="4440"/>
                <a:buFont typeface="Arial" panose="020B0604020202020204" pitchFamily="34" charset="0"/>
                <a:buNone/>
              </a:pPr>
              <a:r>
                <a:rPr lang="en-US" sz="2500" b="1" dirty="0">
                  <a:solidFill>
                    <a:schemeClr val="bg1"/>
                  </a:solidFill>
                  <a:sym typeface="Arial"/>
                </a:rPr>
                <a:t>Ikigai</a:t>
              </a:r>
              <a:endParaRPr lang="en-US" sz="2500" b="1" dirty="0">
                <a:solidFill>
                  <a:schemeClr val="bg1"/>
                </a:solidFill>
              </a:endParaRPr>
            </a:p>
          </p:txBody>
        </p:sp>
      </p:grpSp>
      <p:sp>
        <p:nvSpPr>
          <p:cNvPr id="34" name="TextBox 33">
            <a:extLst>
              <a:ext uri="{FF2B5EF4-FFF2-40B4-BE49-F238E27FC236}">
                <a16:creationId xmlns:a16="http://schemas.microsoft.com/office/drawing/2014/main" id="{2ACF0227-C112-C943-B15D-1C071E66CDCC}"/>
              </a:ext>
            </a:extLst>
          </p:cNvPr>
          <p:cNvSpPr txBox="1"/>
          <p:nvPr/>
        </p:nvSpPr>
        <p:spPr>
          <a:xfrm>
            <a:off x="1041905" y="1037062"/>
            <a:ext cx="4219627" cy="954107"/>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WHAT DOES HAPPINESS MEAN IN JAPAN?</a:t>
            </a:r>
          </a:p>
        </p:txBody>
      </p:sp>
      <p:grpSp>
        <p:nvGrpSpPr>
          <p:cNvPr id="14" name="Group 13">
            <a:extLst>
              <a:ext uri="{FF2B5EF4-FFF2-40B4-BE49-F238E27FC236}">
                <a16:creationId xmlns:a16="http://schemas.microsoft.com/office/drawing/2014/main" id="{BF9BEAD4-7F27-A64F-BDC4-B637FEC8A9A9}"/>
              </a:ext>
            </a:extLst>
          </p:cNvPr>
          <p:cNvGrpSpPr/>
          <p:nvPr/>
        </p:nvGrpSpPr>
        <p:grpSpPr>
          <a:xfrm>
            <a:off x="1132869" y="4368005"/>
            <a:ext cx="1330906" cy="649632"/>
            <a:chOff x="1134502" y="3987896"/>
            <a:chExt cx="1330906" cy="649632"/>
          </a:xfrm>
        </p:grpSpPr>
        <p:sp>
          <p:nvSpPr>
            <p:cNvPr id="54" name="Rounded Rectangle 53">
              <a:extLst>
                <a:ext uri="{FF2B5EF4-FFF2-40B4-BE49-F238E27FC236}">
                  <a16:creationId xmlns:a16="http://schemas.microsoft.com/office/drawing/2014/main" id="{3D00FEB3-0F5F-C84C-A08C-34E3AD9F7B80}"/>
                </a:ext>
              </a:extLst>
            </p:cNvPr>
            <p:cNvSpPr/>
            <p:nvPr/>
          </p:nvSpPr>
          <p:spPr>
            <a:xfrm>
              <a:off x="1134502" y="3987896"/>
              <a:ext cx="1330906" cy="649632"/>
            </a:xfrm>
            <a:prstGeom prst="roundRect">
              <a:avLst>
                <a:gd name="adj" fmla="val 5517"/>
              </a:avLst>
            </a:prstGeom>
            <a:solidFill>
              <a:srgbClr val="D0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5" name="Rectangle 54">
              <a:extLst>
                <a:ext uri="{FF2B5EF4-FFF2-40B4-BE49-F238E27FC236}">
                  <a16:creationId xmlns:a16="http://schemas.microsoft.com/office/drawing/2014/main" id="{AE1E4531-CAE2-8249-9F33-281F422847D5}"/>
                </a:ext>
              </a:extLst>
            </p:cNvPr>
            <p:cNvSpPr/>
            <p:nvPr/>
          </p:nvSpPr>
          <p:spPr>
            <a:xfrm>
              <a:off x="1409953" y="4143435"/>
              <a:ext cx="780004" cy="369332"/>
            </a:xfrm>
            <a:prstGeom prst="rect">
              <a:avLst/>
            </a:prstGeom>
          </p:spPr>
          <p:txBody>
            <a:bodyPr wrap="square">
              <a:spAutoFit/>
            </a:bodyPr>
            <a:lstStyle/>
            <a:p>
              <a:pPr algn="ctr"/>
              <a:r>
                <a:rPr lang="en-GB" b="1" dirty="0">
                  <a:solidFill>
                    <a:schemeClr val="bg1"/>
                  </a:solidFill>
                  <a:effectLst/>
                  <a:latin typeface="Century Gothic" panose="020B0502020202020204" pitchFamily="34" charset="0"/>
                </a:rPr>
                <a:t>LIFE</a:t>
              </a:r>
            </a:p>
          </p:txBody>
        </p:sp>
      </p:grpSp>
      <p:grpSp>
        <p:nvGrpSpPr>
          <p:cNvPr id="56" name="Group 55">
            <a:extLst>
              <a:ext uri="{FF2B5EF4-FFF2-40B4-BE49-F238E27FC236}">
                <a16:creationId xmlns:a16="http://schemas.microsoft.com/office/drawing/2014/main" id="{E1D89053-7C2C-4543-9EBA-A7E8F9FBED1E}"/>
              </a:ext>
            </a:extLst>
          </p:cNvPr>
          <p:cNvGrpSpPr/>
          <p:nvPr/>
        </p:nvGrpSpPr>
        <p:grpSpPr>
          <a:xfrm>
            <a:off x="3017327" y="4368005"/>
            <a:ext cx="1330907" cy="649632"/>
            <a:chOff x="1134502" y="3987896"/>
            <a:chExt cx="1330906" cy="649632"/>
          </a:xfrm>
        </p:grpSpPr>
        <p:sp>
          <p:nvSpPr>
            <p:cNvPr id="57" name="Rounded Rectangle 56">
              <a:extLst>
                <a:ext uri="{FF2B5EF4-FFF2-40B4-BE49-F238E27FC236}">
                  <a16:creationId xmlns:a16="http://schemas.microsoft.com/office/drawing/2014/main" id="{D3943778-80DC-B447-BAB6-79C1BFA13776}"/>
                </a:ext>
              </a:extLst>
            </p:cNvPr>
            <p:cNvSpPr/>
            <p:nvPr/>
          </p:nvSpPr>
          <p:spPr>
            <a:xfrm>
              <a:off x="1134502" y="3987896"/>
              <a:ext cx="1330906" cy="649632"/>
            </a:xfrm>
            <a:prstGeom prst="roundRect">
              <a:avLst>
                <a:gd name="adj" fmla="val 5517"/>
              </a:avLst>
            </a:prstGeom>
            <a:solidFill>
              <a:srgbClr val="D0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8" name="Rectangle 57">
              <a:extLst>
                <a:ext uri="{FF2B5EF4-FFF2-40B4-BE49-F238E27FC236}">
                  <a16:creationId xmlns:a16="http://schemas.microsoft.com/office/drawing/2014/main" id="{C17099E6-4AB6-2A48-984B-A5AD69477AF9}"/>
                </a:ext>
              </a:extLst>
            </p:cNvPr>
            <p:cNvSpPr/>
            <p:nvPr/>
          </p:nvSpPr>
          <p:spPr>
            <a:xfrm>
              <a:off x="1134503" y="4143435"/>
              <a:ext cx="1330905" cy="369332"/>
            </a:xfrm>
            <a:prstGeom prst="rect">
              <a:avLst/>
            </a:prstGeom>
          </p:spPr>
          <p:txBody>
            <a:bodyPr wrap="square">
              <a:spAutoFit/>
            </a:bodyPr>
            <a:lstStyle/>
            <a:p>
              <a:pPr algn="ctr"/>
              <a:r>
                <a:rPr lang="en-GB" b="1" dirty="0">
                  <a:solidFill>
                    <a:schemeClr val="bg1"/>
                  </a:solidFill>
                  <a:effectLst/>
                  <a:latin typeface="Century Gothic" panose="020B0502020202020204" pitchFamily="34" charset="0"/>
                </a:rPr>
                <a:t>VALUE</a:t>
              </a:r>
            </a:p>
          </p:txBody>
        </p:sp>
      </p:grpSp>
      <p:sp>
        <p:nvSpPr>
          <p:cNvPr id="59" name="Rectangle 58">
            <a:extLst>
              <a:ext uri="{FF2B5EF4-FFF2-40B4-BE49-F238E27FC236}">
                <a16:creationId xmlns:a16="http://schemas.microsoft.com/office/drawing/2014/main" id="{CA34D288-C92A-E745-8122-48A4EA483602}"/>
              </a:ext>
            </a:extLst>
          </p:cNvPr>
          <p:cNvSpPr/>
          <p:nvPr/>
        </p:nvSpPr>
        <p:spPr>
          <a:xfrm>
            <a:off x="2370081" y="4431211"/>
            <a:ext cx="780004" cy="523220"/>
          </a:xfrm>
          <a:prstGeom prst="rect">
            <a:avLst/>
          </a:prstGeom>
        </p:spPr>
        <p:txBody>
          <a:bodyPr wrap="square">
            <a:spAutoFit/>
          </a:bodyPr>
          <a:lstStyle/>
          <a:p>
            <a:pPr algn="ctr"/>
            <a:r>
              <a:rPr lang="en-GB" sz="2800" b="1" dirty="0">
                <a:solidFill>
                  <a:srgbClr val="103A5D"/>
                </a:solidFill>
                <a:effectLst/>
                <a:latin typeface="Century Gothic" panose="020B0502020202020204" pitchFamily="34" charset="0"/>
              </a:rPr>
              <a:t>+</a:t>
            </a:r>
          </a:p>
        </p:txBody>
      </p:sp>
      <p:sp>
        <p:nvSpPr>
          <p:cNvPr id="2" name="Rounded Rectangle 1">
            <a:extLst>
              <a:ext uri="{FF2B5EF4-FFF2-40B4-BE49-F238E27FC236}">
                <a16:creationId xmlns:a16="http://schemas.microsoft.com/office/drawing/2014/main" id="{3D0010DB-9DD4-E143-ABE5-E8496157C5BB}"/>
              </a:ext>
            </a:extLst>
          </p:cNvPr>
          <p:cNvSpPr/>
          <p:nvPr/>
        </p:nvSpPr>
        <p:spPr>
          <a:xfrm>
            <a:off x="7702631" y="-169333"/>
            <a:ext cx="141136"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D59250A-2CED-D342-A32C-18743B3AA5D2}"/>
              </a:ext>
            </a:extLst>
          </p:cNvPr>
          <p:cNvGrpSpPr/>
          <p:nvPr/>
        </p:nvGrpSpPr>
        <p:grpSpPr>
          <a:xfrm>
            <a:off x="6255711" y="1037062"/>
            <a:ext cx="2268415" cy="1327638"/>
            <a:chOff x="5298573" y="3076819"/>
            <a:chExt cx="2268415" cy="1327638"/>
          </a:xfrm>
        </p:grpSpPr>
        <p:sp>
          <p:nvSpPr>
            <p:cNvPr id="21" name="Rounded Rectangle 20">
              <a:extLst>
                <a:ext uri="{FF2B5EF4-FFF2-40B4-BE49-F238E27FC236}">
                  <a16:creationId xmlns:a16="http://schemas.microsoft.com/office/drawing/2014/main" id="{6A8EDBFC-F9D0-0145-A01D-B2861CA57372}"/>
                </a:ext>
              </a:extLst>
            </p:cNvPr>
            <p:cNvSpPr/>
            <p:nvPr/>
          </p:nvSpPr>
          <p:spPr>
            <a:xfrm>
              <a:off x="5298573" y="3076819"/>
              <a:ext cx="2268415" cy="1134207"/>
            </a:xfrm>
            <a:prstGeom prst="roundRect">
              <a:avLst>
                <a:gd name="adj" fmla="val 458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buClr>
                  <a:schemeClr val="dk1"/>
                </a:buClr>
                <a:buSzPts val="2590"/>
              </a:pPr>
              <a:r>
                <a:rPr lang="en-US" dirty="0">
                  <a:solidFill>
                    <a:schemeClr val="bg1"/>
                  </a:solidFill>
                  <a:latin typeface="Century Gothic" panose="020B0502020202020204" pitchFamily="34" charset="0"/>
                </a:rPr>
                <a:t>Happiness in living</a:t>
              </a:r>
            </a:p>
          </p:txBody>
        </p:sp>
        <p:sp>
          <p:nvSpPr>
            <p:cNvPr id="22" name="Triangle 21">
              <a:extLst>
                <a:ext uri="{FF2B5EF4-FFF2-40B4-BE49-F238E27FC236}">
                  <a16:creationId xmlns:a16="http://schemas.microsoft.com/office/drawing/2014/main" id="{74B7D1F5-018C-DE4F-9A3B-34A34C1E54FB}"/>
                </a:ext>
              </a:extLst>
            </p:cNvPr>
            <p:cNvSpPr/>
            <p:nvPr/>
          </p:nvSpPr>
          <p:spPr>
            <a:xfrm rot="10800000">
              <a:off x="6289173" y="4175857"/>
              <a:ext cx="290146" cy="228600"/>
            </a:xfrm>
            <a:prstGeom prst="triangl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485B5E5-6E04-404D-A673-F2B80846E279}"/>
              </a:ext>
            </a:extLst>
          </p:cNvPr>
          <p:cNvGrpSpPr/>
          <p:nvPr/>
        </p:nvGrpSpPr>
        <p:grpSpPr>
          <a:xfrm>
            <a:off x="9424196" y="4085424"/>
            <a:ext cx="2268415" cy="1339395"/>
            <a:chOff x="5298573" y="2871631"/>
            <a:chExt cx="2268415" cy="1339395"/>
          </a:xfrm>
        </p:grpSpPr>
        <p:sp>
          <p:nvSpPr>
            <p:cNvPr id="25" name="Rounded Rectangle 24">
              <a:extLst>
                <a:ext uri="{FF2B5EF4-FFF2-40B4-BE49-F238E27FC236}">
                  <a16:creationId xmlns:a16="http://schemas.microsoft.com/office/drawing/2014/main" id="{8A4A8503-6D85-DD49-9D71-930A81BAF6D7}"/>
                </a:ext>
              </a:extLst>
            </p:cNvPr>
            <p:cNvSpPr/>
            <p:nvPr/>
          </p:nvSpPr>
          <p:spPr>
            <a:xfrm>
              <a:off x="5298573" y="3076819"/>
              <a:ext cx="2268415" cy="1134207"/>
            </a:xfrm>
            <a:prstGeom prst="roundRect">
              <a:avLst>
                <a:gd name="adj" fmla="val 458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2590"/>
              </a:pPr>
              <a:r>
                <a:rPr lang="en-US" dirty="0">
                  <a:solidFill>
                    <a:schemeClr val="bg1"/>
                  </a:solidFill>
                  <a:latin typeface="Century Gothic" panose="020B0502020202020204" pitchFamily="34" charset="0"/>
                </a:rPr>
                <a:t>Reason to get up in the morning</a:t>
              </a:r>
            </a:p>
          </p:txBody>
        </p:sp>
        <p:sp>
          <p:nvSpPr>
            <p:cNvPr id="28" name="Triangle 27">
              <a:extLst>
                <a:ext uri="{FF2B5EF4-FFF2-40B4-BE49-F238E27FC236}">
                  <a16:creationId xmlns:a16="http://schemas.microsoft.com/office/drawing/2014/main" id="{D3CD3870-0005-9748-937A-366C6EB438B9}"/>
                </a:ext>
              </a:extLst>
            </p:cNvPr>
            <p:cNvSpPr/>
            <p:nvPr/>
          </p:nvSpPr>
          <p:spPr>
            <a:xfrm>
              <a:off x="6287707" y="2871631"/>
              <a:ext cx="290146" cy="228600"/>
            </a:xfrm>
            <a:prstGeom prst="triangl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751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90DFD0-CFBE-0B46-9874-EB4EB6FDA2EA}"/>
              </a:ext>
            </a:extLst>
          </p:cNvPr>
          <p:cNvSpPr txBox="1"/>
          <p:nvPr/>
        </p:nvSpPr>
        <p:spPr>
          <a:xfrm>
            <a:off x="406652" y="1037063"/>
            <a:ext cx="11378696" cy="523220"/>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IKIGAI (HAPPINESS) BRINGS THESE BENEFITS</a:t>
            </a:r>
          </a:p>
        </p:txBody>
      </p:sp>
      <p:sp>
        <p:nvSpPr>
          <p:cNvPr id="7" name="TextBox 6">
            <a:extLst>
              <a:ext uri="{FF2B5EF4-FFF2-40B4-BE49-F238E27FC236}">
                <a16:creationId xmlns:a16="http://schemas.microsoft.com/office/drawing/2014/main" id="{2F98F955-338A-9746-908C-BA8DE2057663}"/>
              </a:ext>
            </a:extLst>
          </p:cNvPr>
          <p:cNvSpPr txBox="1"/>
          <p:nvPr/>
        </p:nvSpPr>
        <p:spPr>
          <a:xfrm>
            <a:off x="406652" y="1621119"/>
            <a:ext cx="11378696" cy="338554"/>
          </a:xfrm>
          <a:prstGeom prst="rect">
            <a:avLst/>
          </a:prstGeom>
          <a:noFill/>
        </p:spPr>
        <p:txBody>
          <a:bodyPr wrap="square" rtlCol="0">
            <a:spAutoFit/>
          </a:bodyPr>
          <a:lstStyle/>
          <a:p>
            <a:pPr algn="ctr"/>
            <a:r>
              <a:rPr lang="en-US" sz="1600" b="1" dirty="0">
                <a:solidFill>
                  <a:srgbClr val="103A5D"/>
                </a:solidFill>
                <a:latin typeface="Century Gothic" panose="020B0502020202020204" pitchFamily="34" charset="0"/>
              </a:rPr>
              <a:t>True or false</a:t>
            </a:r>
          </a:p>
        </p:txBody>
      </p:sp>
      <p:grpSp>
        <p:nvGrpSpPr>
          <p:cNvPr id="14" name="Group 13">
            <a:extLst>
              <a:ext uri="{FF2B5EF4-FFF2-40B4-BE49-F238E27FC236}">
                <a16:creationId xmlns:a16="http://schemas.microsoft.com/office/drawing/2014/main" id="{CF6EC163-8E70-41FC-A3E3-C216400E8023}"/>
              </a:ext>
            </a:extLst>
          </p:cNvPr>
          <p:cNvGrpSpPr/>
          <p:nvPr/>
        </p:nvGrpSpPr>
        <p:grpSpPr>
          <a:xfrm>
            <a:off x="401346" y="3953801"/>
            <a:ext cx="3536758" cy="1603114"/>
            <a:chOff x="401346" y="3953801"/>
            <a:chExt cx="3536758" cy="1603114"/>
          </a:xfrm>
        </p:grpSpPr>
        <p:sp>
          <p:nvSpPr>
            <p:cNvPr id="77" name="Rounded Rectangle 76">
              <a:extLst>
                <a:ext uri="{FF2B5EF4-FFF2-40B4-BE49-F238E27FC236}">
                  <a16:creationId xmlns:a16="http://schemas.microsoft.com/office/drawing/2014/main" id="{1650FE7F-7D6D-4445-8774-160994B2C898}"/>
                </a:ext>
              </a:extLst>
            </p:cNvPr>
            <p:cNvSpPr/>
            <p:nvPr/>
          </p:nvSpPr>
          <p:spPr>
            <a:xfrm>
              <a:off x="1781392" y="4397257"/>
              <a:ext cx="2156712" cy="76681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GB" sz="1600" b="1" dirty="0">
                  <a:solidFill>
                    <a:schemeClr val="bg1"/>
                  </a:solidFill>
                  <a:latin typeface="Century Gothic" panose="020B0502020202020204" pitchFamily="34" charset="0"/>
                </a:rPr>
                <a:t>Win prizes</a:t>
              </a:r>
            </a:p>
          </p:txBody>
        </p:sp>
        <p:grpSp>
          <p:nvGrpSpPr>
            <p:cNvPr id="76" name="Group 75">
              <a:extLst>
                <a:ext uri="{FF2B5EF4-FFF2-40B4-BE49-F238E27FC236}">
                  <a16:creationId xmlns:a16="http://schemas.microsoft.com/office/drawing/2014/main" id="{5CA333FE-76AF-384B-AE28-FC0E277146F7}"/>
                </a:ext>
              </a:extLst>
            </p:cNvPr>
            <p:cNvGrpSpPr/>
            <p:nvPr/>
          </p:nvGrpSpPr>
          <p:grpSpPr>
            <a:xfrm>
              <a:off x="401346" y="3953801"/>
              <a:ext cx="1576935" cy="1603114"/>
              <a:chOff x="821645" y="4002220"/>
              <a:chExt cx="1825441" cy="1855746"/>
            </a:xfrm>
          </p:grpSpPr>
          <p:sp>
            <p:nvSpPr>
              <p:cNvPr id="62" name="Oval 61">
                <a:extLst>
                  <a:ext uri="{FF2B5EF4-FFF2-40B4-BE49-F238E27FC236}">
                    <a16:creationId xmlns:a16="http://schemas.microsoft.com/office/drawing/2014/main" id="{4D77798C-9269-B646-8F00-93E57A809583}"/>
                  </a:ext>
                </a:extLst>
              </p:cNvPr>
              <p:cNvSpPr/>
              <p:nvPr/>
            </p:nvSpPr>
            <p:spPr>
              <a:xfrm>
                <a:off x="821646" y="4002220"/>
                <a:ext cx="1825440" cy="1825440"/>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descr="A picture containing drawing&#10;&#10;Description automatically generated">
                <a:extLst>
                  <a:ext uri="{FF2B5EF4-FFF2-40B4-BE49-F238E27FC236}">
                    <a16:creationId xmlns:a16="http://schemas.microsoft.com/office/drawing/2014/main" id="{71A1500A-B2EE-8749-9EE7-134DCAC5CFAB}"/>
                  </a:ext>
                </a:extLst>
              </p:cNvPr>
              <p:cNvPicPr>
                <a:picLocks noChangeAspect="1"/>
              </p:cNvPicPr>
              <p:nvPr/>
            </p:nvPicPr>
            <p:blipFill>
              <a:blip r:embed="rId3"/>
              <a:stretch>
                <a:fillRect/>
              </a:stretch>
            </p:blipFill>
            <p:spPr>
              <a:xfrm>
                <a:off x="821645" y="4032525"/>
                <a:ext cx="1825441" cy="1825441"/>
              </a:xfrm>
              <a:prstGeom prst="rect">
                <a:avLst/>
              </a:prstGeom>
            </p:spPr>
          </p:pic>
        </p:grpSp>
        <p:sp>
          <p:nvSpPr>
            <p:cNvPr id="78" name="Oval 77">
              <a:extLst>
                <a:ext uri="{FF2B5EF4-FFF2-40B4-BE49-F238E27FC236}">
                  <a16:creationId xmlns:a16="http://schemas.microsoft.com/office/drawing/2014/main" id="{91885F8B-8487-A140-A29C-442D52C9DBBA}"/>
                </a:ext>
              </a:extLst>
            </p:cNvPr>
            <p:cNvSpPr/>
            <p:nvPr/>
          </p:nvSpPr>
          <p:spPr>
            <a:xfrm>
              <a:off x="3402275" y="4519089"/>
              <a:ext cx="475446" cy="47544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68979C56-0BB6-8D47-A8E3-36D6E7EA2256}"/>
              </a:ext>
            </a:extLst>
          </p:cNvPr>
          <p:cNvSpPr/>
          <p:nvPr/>
        </p:nvSpPr>
        <p:spPr>
          <a:xfrm>
            <a:off x="3401118" y="4537614"/>
            <a:ext cx="475446" cy="461665"/>
          </a:xfrm>
          <a:prstGeom prst="rect">
            <a:avLst/>
          </a:prstGeom>
        </p:spPr>
        <p:txBody>
          <a:bodyPr wrap="square" anchor="ctr">
            <a:spAutoFit/>
          </a:bodyPr>
          <a:lstStyle/>
          <a:p>
            <a:pPr algn="ctr"/>
            <a:r>
              <a:rPr lang="en-GB" sz="2400" b="1" dirty="0">
                <a:solidFill>
                  <a:srgbClr val="103A5D"/>
                </a:solidFill>
                <a:latin typeface="Century Gothic" panose="020B0502020202020204" pitchFamily="34" charset="0"/>
              </a:rPr>
              <a:t>?</a:t>
            </a:r>
            <a:endParaRPr lang="en-US" sz="2400" dirty="0">
              <a:solidFill>
                <a:srgbClr val="103A5D"/>
              </a:solidFill>
            </a:endParaRPr>
          </a:p>
        </p:txBody>
      </p:sp>
      <p:grpSp>
        <p:nvGrpSpPr>
          <p:cNvPr id="12" name="Group 11">
            <a:extLst>
              <a:ext uri="{FF2B5EF4-FFF2-40B4-BE49-F238E27FC236}">
                <a16:creationId xmlns:a16="http://schemas.microsoft.com/office/drawing/2014/main" id="{A231AD7E-A889-4926-9087-807DE572989C}"/>
              </a:ext>
            </a:extLst>
          </p:cNvPr>
          <p:cNvGrpSpPr/>
          <p:nvPr/>
        </p:nvGrpSpPr>
        <p:grpSpPr>
          <a:xfrm>
            <a:off x="4177585" y="1852066"/>
            <a:ext cx="3525174" cy="1576934"/>
            <a:chOff x="4177585" y="1852066"/>
            <a:chExt cx="3525174" cy="1576934"/>
          </a:xfrm>
        </p:grpSpPr>
        <p:sp>
          <p:nvSpPr>
            <p:cNvPr id="85" name="Rounded Rectangle 84">
              <a:extLst>
                <a:ext uri="{FF2B5EF4-FFF2-40B4-BE49-F238E27FC236}">
                  <a16:creationId xmlns:a16="http://schemas.microsoft.com/office/drawing/2014/main" id="{77239EAA-4234-E64B-A27C-BA29E74694D1}"/>
                </a:ext>
              </a:extLst>
            </p:cNvPr>
            <p:cNvSpPr/>
            <p:nvPr/>
          </p:nvSpPr>
          <p:spPr>
            <a:xfrm>
              <a:off x="5546047" y="2238964"/>
              <a:ext cx="2156712" cy="76681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GB" sz="1600" b="1" dirty="0">
                  <a:solidFill>
                    <a:schemeClr val="bg1"/>
                  </a:solidFill>
                  <a:latin typeface="Century Gothic" panose="020B0502020202020204" pitchFamily="34" charset="0"/>
                </a:rPr>
                <a:t>Be rich</a:t>
              </a:r>
            </a:p>
          </p:txBody>
        </p:sp>
        <p:sp>
          <p:nvSpPr>
            <p:cNvPr id="87" name="Oval 86">
              <a:extLst>
                <a:ext uri="{FF2B5EF4-FFF2-40B4-BE49-F238E27FC236}">
                  <a16:creationId xmlns:a16="http://schemas.microsoft.com/office/drawing/2014/main" id="{A9B92545-D5BE-7E49-942F-05A3C6D7C631}"/>
                </a:ext>
              </a:extLst>
            </p:cNvPr>
            <p:cNvSpPr/>
            <p:nvPr/>
          </p:nvSpPr>
          <p:spPr>
            <a:xfrm>
              <a:off x="7166930" y="2360796"/>
              <a:ext cx="475446" cy="47544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D4702A93-B756-6C45-BD39-282E9D36FD3C}"/>
                </a:ext>
              </a:extLst>
            </p:cNvPr>
            <p:cNvGrpSpPr/>
            <p:nvPr/>
          </p:nvGrpSpPr>
          <p:grpSpPr>
            <a:xfrm>
              <a:off x="4177585" y="1852066"/>
              <a:ext cx="1576934" cy="1576934"/>
              <a:chOff x="3589833" y="1904610"/>
              <a:chExt cx="1825440" cy="1825440"/>
            </a:xfrm>
          </p:grpSpPr>
          <p:sp>
            <p:nvSpPr>
              <p:cNvPr id="97" name="Oval 96">
                <a:extLst>
                  <a:ext uri="{FF2B5EF4-FFF2-40B4-BE49-F238E27FC236}">
                    <a16:creationId xmlns:a16="http://schemas.microsoft.com/office/drawing/2014/main" id="{58719C69-1158-DD4B-84BC-C5A47921B9F9}"/>
                  </a:ext>
                </a:extLst>
              </p:cNvPr>
              <p:cNvSpPr/>
              <p:nvPr/>
            </p:nvSpPr>
            <p:spPr>
              <a:xfrm>
                <a:off x="3589833" y="1904610"/>
                <a:ext cx="1825440" cy="1825440"/>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8" name="Picture 97">
                <a:extLst>
                  <a:ext uri="{FF2B5EF4-FFF2-40B4-BE49-F238E27FC236}">
                    <a16:creationId xmlns:a16="http://schemas.microsoft.com/office/drawing/2014/main" id="{DEC9EF08-C227-8B48-A508-E578254ECEFF}"/>
                  </a:ext>
                </a:extLst>
              </p:cNvPr>
              <p:cNvPicPr>
                <a:picLocks noChangeAspect="1"/>
              </p:cNvPicPr>
              <p:nvPr/>
            </p:nvPicPr>
            <p:blipFill>
              <a:blip r:embed="rId4"/>
              <a:stretch>
                <a:fillRect/>
              </a:stretch>
            </p:blipFill>
            <p:spPr>
              <a:xfrm>
                <a:off x="3834470" y="2149247"/>
                <a:ext cx="1336166" cy="1336166"/>
              </a:xfrm>
              <a:prstGeom prst="rect">
                <a:avLst/>
              </a:prstGeom>
            </p:spPr>
          </p:pic>
        </p:grpSp>
      </p:grpSp>
      <p:sp>
        <p:nvSpPr>
          <p:cNvPr id="88" name="Rectangle 87">
            <a:extLst>
              <a:ext uri="{FF2B5EF4-FFF2-40B4-BE49-F238E27FC236}">
                <a16:creationId xmlns:a16="http://schemas.microsoft.com/office/drawing/2014/main" id="{CEBC2E18-4562-9F40-B849-A0133B3C0EC2}"/>
              </a:ext>
            </a:extLst>
          </p:cNvPr>
          <p:cNvSpPr/>
          <p:nvPr/>
        </p:nvSpPr>
        <p:spPr>
          <a:xfrm>
            <a:off x="7165773" y="2379321"/>
            <a:ext cx="475446" cy="461665"/>
          </a:xfrm>
          <a:prstGeom prst="rect">
            <a:avLst/>
          </a:prstGeom>
        </p:spPr>
        <p:txBody>
          <a:bodyPr wrap="square" anchor="ctr">
            <a:spAutoFit/>
          </a:bodyPr>
          <a:lstStyle/>
          <a:p>
            <a:pPr algn="ctr"/>
            <a:r>
              <a:rPr lang="en-GB" sz="2400" b="1" dirty="0">
                <a:solidFill>
                  <a:srgbClr val="103A5D"/>
                </a:solidFill>
                <a:latin typeface="Century Gothic" panose="020B0502020202020204" pitchFamily="34" charset="0"/>
              </a:rPr>
              <a:t>?</a:t>
            </a:r>
            <a:endParaRPr lang="en-US" sz="2400" dirty="0">
              <a:solidFill>
                <a:srgbClr val="103A5D"/>
              </a:solidFill>
            </a:endParaRPr>
          </a:p>
        </p:txBody>
      </p:sp>
      <p:grpSp>
        <p:nvGrpSpPr>
          <p:cNvPr id="15" name="Group 14">
            <a:extLst>
              <a:ext uri="{FF2B5EF4-FFF2-40B4-BE49-F238E27FC236}">
                <a16:creationId xmlns:a16="http://schemas.microsoft.com/office/drawing/2014/main" id="{C5423343-5DE0-4EF3-A768-D8C6B1DCFA85}"/>
              </a:ext>
            </a:extLst>
          </p:cNvPr>
          <p:cNvGrpSpPr/>
          <p:nvPr/>
        </p:nvGrpSpPr>
        <p:grpSpPr>
          <a:xfrm>
            <a:off x="4075366" y="3917759"/>
            <a:ext cx="3630840" cy="1725808"/>
            <a:chOff x="4075366" y="3917759"/>
            <a:chExt cx="3630840" cy="1725808"/>
          </a:xfrm>
        </p:grpSpPr>
        <p:sp>
          <p:nvSpPr>
            <p:cNvPr id="89" name="Rounded Rectangle 88">
              <a:extLst>
                <a:ext uri="{FF2B5EF4-FFF2-40B4-BE49-F238E27FC236}">
                  <a16:creationId xmlns:a16="http://schemas.microsoft.com/office/drawing/2014/main" id="{84E2F870-9AA9-AC4A-ADFB-321C4A3534E6}"/>
                </a:ext>
              </a:extLst>
            </p:cNvPr>
            <p:cNvSpPr/>
            <p:nvPr/>
          </p:nvSpPr>
          <p:spPr>
            <a:xfrm>
              <a:off x="5549494" y="4397257"/>
              <a:ext cx="2156712" cy="76681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GB" sz="1600" b="1" dirty="0">
                  <a:solidFill>
                    <a:schemeClr val="bg1"/>
                  </a:solidFill>
                  <a:latin typeface="Century Gothic" panose="020B0502020202020204" pitchFamily="34" charset="0"/>
                </a:rPr>
                <a:t>Be healthy</a:t>
              </a:r>
            </a:p>
          </p:txBody>
        </p:sp>
        <p:sp>
          <p:nvSpPr>
            <p:cNvPr id="94" name="Oval 93">
              <a:extLst>
                <a:ext uri="{FF2B5EF4-FFF2-40B4-BE49-F238E27FC236}">
                  <a16:creationId xmlns:a16="http://schemas.microsoft.com/office/drawing/2014/main" id="{E6E08493-AA0C-EC45-89D4-C65C87924CC1}"/>
                </a:ext>
              </a:extLst>
            </p:cNvPr>
            <p:cNvSpPr/>
            <p:nvPr/>
          </p:nvSpPr>
          <p:spPr>
            <a:xfrm>
              <a:off x="7131956" y="4519089"/>
              <a:ext cx="475446" cy="47544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27A185A9-6F60-BB4D-91F9-A8C67FF4D44B}"/>
                </a:ext>
              </a:extLst>
            </p:cNvPr>
            <p:cNvGrpSpPr/>
            <p:nvPr/>
          </p:nvGrpSpPr>
          <p:grpSpPr>
            <a:xfrm>
              <a:off x="4075366" y="3917759"/>
              <a:ext cx="1725808" cy="1725808"/>
              <a:chOff x="3472471" y="3946842"/>
              <a:chExt cx="1997775" cy="1997775"/>
            </a:xfrm>
          </p:grpSpPr>
          <p:sp>
            <p:nvSpPr>
              <p:cNvPr id="100" name="Oval 99">
                <a:extLst>
                  <a:ext uri="{FF2B5EF4-FFF2-40B4-BE49-F238E27FC236}">
                    <a16:creationId xmlns:a16="http://schemas.microsoft.com/office/drawing/2014/main" id="{D3AC74E8-716D-4C48-A2AB-B9C53CFA5CAF}"/>
                  </a:ext>
                </a:extLst>
              </p:cNvPr>
              <p:cNvSpPr/>
              <p:nvPr/>
            </p:nvSpPr>
            <p:spPr>
              <a:xfrm>
                <a:off x="3590798" y="3972416"/>
                <a:ext cx="1825440" cy="1825440"/>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00" descr="A close up of a logo&#10;&#10;Description automatically generated">
                <a:extLst>
                  <a:ext uri="{FF2B5EF4-FFF2-40B4-BE49-F238E27FC236}">
                    <a16:creationId xmlns:a16="http://schemas.microsoft.com/office/drawing/2014/main" id="{CF0D4D4E-DC4B-484F-805D-F600642E16D7}"/>
                  </a:ext>
                </a:extLst>
              </p:cNvPr>
              <p:cNvPicPr>
                <a:picLocks noChangeAspect="1"/>
              </p:cNvPicPr>
              <p:nvPr/>
            </p:nvPicPr>
            <p:blipFill>
              <a:blip r:embed="rId5"/>
              <a:stretch>
                <a:fillRect/>
              </a:stretch>
            </p:blipFill>
            <p:spPr>
              <a:xfrm>
                <a:off x="3472471" y="3946842"/>
                <a:ext cx="1997775" cy="1997775"/>
              </a:xfrm>
              <a:prstGeom prst="rect">
                <a:avLst/>
              </a:prstGeom>
            </p:spPr>
          </p:pic>
        </p:grpSp>
      </p:grpSp>
      <p:sp>
        <p:nvSpPr>
          <p:cNvPr id="95" name="Rectangle 94">
            <a:extLst>
              <a:ext uri="{FF2B5EF4-FFF2-40B4-BE49-F238E27FC236}">
                <a16:creationId xmlns:a16="http://schemas.microsoft.com/office/drawing/2014/main" id="{68363966-281B-6449-9CBD-2CF311C44A3D}"/>
              </a:ext>
            </a:extLst>
          </p:cNvPr>
          <p:cNvSpPr/>
          <p:nvPr/>
        </p:nvSpPr>
        <p:spPr>
          <a:xfrm>
            <a:off x="7130799" y="4537614"/>
            <a:ext cx="475446" cy="461665"/>
          </a:xfrm>
          <a:prstGeom prst="rect">
            <a:avLst/>
          </a:prstGeom>
        </p:spPr>
        <p:txBody>
          <a:bodyPr wrap="square" anchor="ctr">
            <a:spAutoFit/>
          </a:bodyPr>
          <a:lstStyle/>
          <a:p>
            <a:pPr algn="ctr"/>
            <a:r>
              <a:rPr lang="en-GB" sz="2400" b="1" dirty="0">
                <a:solidFill>
                  <a:srgbClr val="103A5D"/>
                </a:solidFill>
                <a:latin typeface="Century Gothic" panose="020B0502020202020204" pitchFamily="34" charset="0"/>
              </a:rPr>
              <a:t>?</a:t>
            </a:r>
            <a:endParaRPr lang="en-US" sz="2400" dirty="0">
              <a:solidFill>
                <a:srgbClr val="103A5D"/>
              </a:solidFill>
            </a:endParaRPr>
          </a:p>
        </p:txBody>
      </p:sp>
      <p:pic>
        <p:nvPicPr>
          <p:cNvPr id="124" name="Picture 123" hidden="1">
            <a:extLst>
              <a:ext uri="{FF2B5EF4-FFF2-40B4-BE49-F238E27FC236}">
                <a16:creationId xmlns:a16="http://schemas.microsoft.com/office/drawing/2014/main" id="{9284D86E-4D0D-DD46-AFAE-EDAC938C20AA}"/>
              </a:ext>
            </a:extLst>
          </p:cNvPr>
          <p:cNvPicPr>
            <a:picLocks noChangeAspect="1"/>
          </p:cNvPicPr>
          <p:nvPr/>
        </p:nvPicPr>
        <p:blipFill>
          <a:blip r:embed="rId6"/>
          <a:stretch>
            <a:fillRect/>
          </a:stretch>
        </p:blipFill>
        <p:spPr>
          <a:xfrm>
            <a:off x="7170380" y="2448027"/>
            <a:ext cx="283314" cy="305535"/>
          </a:xfrm>
          <a:prstGeom prst="rect">
            <a:avLst/>
          </a:prstGeom>
        </p:spPr>
      </p:pic>
      <p:pic>
        <p:nvPicPr>
          <p:cNvPr id="129" name="Picture 128" hidden="1">
            <a:extLst>
              <a:ext uri="{FF2B5EF4-FFF2-40B4-BE49-F238E27FC236}">
                <a16:creationId xmlns:a16="http://schemas.microsoft.com/office/drawing/2014/main" id="{AF2B446E-C735-4D4B-B637-881D42E7F8CA}"/>
              </a:ext>
            </a:extLst>
          </p:cNvPr>
          <p:cNvPicPr>
            <a:picLocks noChangeAspect="1"/>
          </p:cNvPicPr>
          <p:nvPr/>
        </p:nvPicPr>
        <p:blipFill>
          <a:blip r:embed="rId6"/>
          <a:stretch>
            <a:fillRect/>
          </a:stretch>
        </p:blipFill>
        <p:spPr>
          <a:xfrm>
            <a:off x="3402945" y="4612213"/>
            <a:ext cx="283314" cy="305535"/>
          </a:xfrm>
          <a:prstGeom prst="rect">
            <a:avLst/>
          </a:prstGeom>
        </p:spPr>
      </p:pic>
      <p:pic>
        <p:nvPicPr>
          <p:cNvPr id="130" name="Picture 129" hidden="1">
            <a:extLst>
              <a:ext uri="{FF2B5EF4-FFF2-40B4-BE49-F238E27FC236}">
                <a16:creationId xmlns:a16="http://schemas.microsoft.com/office/drawing/2014/main" id="{D6A29B6E-0B3A-0E4E-8FF8-07419DF87D70}"/>
              </a:ext>
            </a:extLst>
          </p:cNvPr>
          <p:cNvPicPr>
            <a:picLocks noChangeAspect="1"/>
          </p:cNvPicPr>
          <p:nvPr/>
        </p:nvPicPr>
        <p:blipFill>
          <a:blip r:embed="rId7"/>
          <a:stretch>
            <a:fillRect/>
          </a:stretch>
        </p:blipFill>
        <p:spPr>
          <a:xfrm>
            <a:off x="7202288" y="4622259"/>
            <a:ext cx="293570" cy="269106"/>
          </a:xfrm>
          <a:prstGeom prst="rect">
            <a:avLst/>
          </a:prstGeom>
        </p:spPr>
      </p:pic>
      <p:grpSp>
        <p:nvGrpSpPr>
          <p:cNvPr id="13" name="Group 12">
            <a:extLst>
              <a:ext uri="{FF2B5EF4-FFF2-40B4-BE49-F238E27FC236}">
                <a16:creationId xmlns:a16="http://schemas.microsoft.com/office/drawing/2014/main" id="{81165176-0AAC-46D4-B480-02A8403A7D09}"/>
              </a:ext>
            </a:extLst>
          </p:cNvPr>
          <p:cNvGrpSpPr/>
          <p:nvPr/>
        </p:nvGrpSpPr>
        <p:grpSpPr>
          <a:xfrm>
            <a:off x="7941578" y="1848197"/>
            <a:ext cx="3514742" cy="1576934"/>
            <a:chOff x="7941578" y="1848197"/>
            <a:chExt cx="3514742" cy="1576934"/>
          </a:xfrm>
        </p:grpSpPr>
        <p:sp>
          <p:nvSpPr>
            <p:cNvPr id="102" name="Rounded Rectangle 101">
              <a:extLst>
                <a:ext uri="{FF2B5EF4-FFF2-40B4-BE49-F238E27FC236}">
                  <a16:creationId xmlns:a16="http://schemas.microsoft.com/office/drawing/2014/main" id="{68C1DFFF-7E2C-F34F-8E14-0EA6D6C0FEC0}"/>
                </a:ext>
              </a:extLst>
            </p:cNvPr>
            <p:cNvSpPr/>
            <p:nvPr/>
          </p:nvSpPr>
          <p:spPr>
            <a:xfrm>
              <a:off x="9299608" y="2238964"/>
              <a:ext cx="2156712" cy="76681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GB" sz="1600" b="1" dirty="0">
                  <a:solidFill>
                    <a:schemeClr val="bg1"/>
                  </a:solidFill>
                  <a:latin typeface="Century Gothic" panose="020B0502020202020204" pitchFamily="34" charset="0"/>
                </a:rPr>
                <a:t>Do well </a:t>
              </a:r>
            </a:p>
            <a:p>
              <a:r>
                <a:rPr lang="en-GB" sz="1600" b="1" dirty="0">
                  <a:solidFill>
                    <a:schemeClr val="bg1"/>
                  </a:solidFill>
                  <a:latin typeface="Century Gothic" panose="020B0502020202020204" pitchFamily="34" charset="0"/>
                </a:rPr>
                <a:t>in school </a:t>
              </a:r>
            </a:p>
          </p:txBody>
        </p:sp>
        <p:sp>
          <p:nvSpPr>
            <p:cNvPr id="105" name="Rectangle 104">
              <a:extLst>
                <a:ext uri="{FF2B5EF4-FFF2-40B4-BE49-F238E27FC236}">
                  <a16:creationId xmlns:a16="http://schemas.microsoft.com/office/drawing/2014/main" id="{396B7D31-79B4-3743-8BFB-9A03F6A67E18}"/>
                </a:ext>
              </a:extLst>
            </p:cNvPr>
            <p:cNvSpPr/>
            <p:nvPr/>
          </p:nvSpPr>
          <p:spPr>
            <a:xfrm>
              <a:off x="10828542" y="2379321"/>
              <a:ext cx="475446" cy="461665"/>
            </a:xfrm>
            <a:prstGeom prst="rect">
              <a:avLst/>
            </a:prstGeom>
          </p:spPr>
          <p:txBody>
            <a:bodyPr wrap="square" anchor="ctr">
              <a:spAutoFit/>
            </a:bodyPr>
            <a:lstStyle/>
            <a:p>
              <a:pPr algn="ctr"/>
              <a:r>
                <a:rPr lang="en-GB" sz="2400" b="1" dirty="0">
                  <a:solidFill>
                    <a:srgbClr val="103A5D"/>
                  </a:solidFill>
                  <a:latin typeface="Century Gothic" panose="020B0502020202020204" pitchFamily="34" charset="0"/>
                </a:rPr>
                <a:t>?</a:t>
              </a:r>
              <a:endParaRPr lang="en-US" sz="2400" dirty="0">
                <a:solidFill>
                  <a:srgbClr val="103A5D"/>
                </a:solidFill>
              </a:endParaRPr>
            </a:p>
          </p:txBody>
        </p:sp>
        <p:grpSp>
          <p:nvGrpSpPr>
            <p:cNvPr id="116" name="Group 115">
              <a:extLst>
                <a:ext uri="{FF2B5EF4-FFF2-40B4-BE49-F238E27FC236}">
                  <a16:creationId xmlns:a16="http://schemas.microsoft.com/office/drawing/2014/main" id="{F07557C5-E661-6643-8926-790373E6A375}"/>
                </a:ext>
              </a:extLst>
            </p:cNvPr>
            <p:cNvGrpSpPr/>
            <p:nvPr/>
          </p:nvGrpSpPr>
          <p:grpSpPr>
            <a:xfrm>
              <a:off x="7941578" y="1848197"/>
              <a:ext cx="1576934" cy="1576934"/>
              <a:chOff x="6493336" y="1877816"/>
              <a:chExt cx="1825440" cy="1825440"/>
            </a:xfrm>
          </p:grpSpPr>
          <p:sp>
            <p:nvSpPr>
              <p:cNvPr id="117" name="Oval 116">
                <a:extLst>
                  <a:ext uri="{FF2B5EF4-FFF2-40B4-BE49-F238E27FC236}">
                    <a16:creationId xmlns:a16="http://schemas.microsoft.com/office/drawing/2014/main" id="{230C59A3-C596-C34A-A193-8EDFF7134A29}"/>
                  </a:ext>
                </a:extLst>
              </p:cNvPr>
              <p:cNvSpPr/>
              <p:nvPr/>
            </p:nvSpPr>
            <p:spPr>
              <a:xfrm>
                <a:off x="6493336" y="1877816"/>
                <a:ext cx="1825440" cy="1825440"/>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8" name="Picture 117" descr="A picture containing drawing&#10;&#10;Description automatically generated">
                <a:extLst>
                  <a:ext uri="{FF2B5EF4-FFF2-40B4-BE49-F238E27FC236}">
                    <a16:creationId xmlns:a16="http://schemas.microsoft.com/office/drawing/2014/main" id="{6823069E-1283-0E48-A809-673AC2A00C9D}"/>
                  </a:ext>
                </a:extLst>
              </p:cNvPr>
              <p:cNvPicPr>
                <a:picLocks noChangeAspect="1"/>
              </p:cNvPicPr>
              <p:nvPr/>
            </p:nvPicPr>
            <p:blipFill>
              <a:blip r:embed="rId8"/>
              <a:stretch>
                <a:fillRect/>
              </a:stretch>
            </p:blipFill>
            <p:spPr>
              <a:xfrm>
                <a:off x="6653007" y="1948157"/>
                <a:ext cx="1505705" cy="1505705"/>
              </a:xfrm>
              <a:prstGeom prst="rect">
                <a:avLst/>
              </a:prstGeom>
            </p:spPr>
          </p:pic>
        </p:grpSp>
        <p:sp>
          <p:nvSpPr>
            <p:cNvPr id="136" name="Oval 135">
              <a:extLst>
                <a:ext uri="{FF2B5EF4-FFF2-40B4-BE49-F238E27FC236}">
                  <a16:creationId xmlns:a16="http://schemas.microsoft.com/office/drawing/2014/main" id="{2D22E5DE-EC57-0F46-91E5-D5B4F3DBDA08}"/>
                </a:ext>
              </a:extLst>
            </p:cNvPr>
            <p:cNvSpPr/>
            <p:nvPr/>
          </p:nvSpPr>
          <p:spPr>
            <a:xfrm>
              <a:off x="10840161" y="2367189"/>
              <a:ext cx="475446" cy="47544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Rectangle 136">
            <a:extLst>
              <a:ext uri="{FF2B5EF4-FFF2-40B4-BE49-F238E27FC236}">
                <a16:creationId xmlns:a16="http://schemas.microsoft.com/office/drawing/2014/main" id="{575E3337-2080-ED49-9BAC-1D4374E6E96F}"/>
              </a:ext>
            </a:extLst>
          </p:cNvPr>
          <p:cNvSpPr/>
          <p:nvPr/>
        </p:nvSpPr>
        <p:spPr>
          <a:xfrm>
            <a:off x="10839004" y="2385714"/>
            <a:ext cx="475446" cy="461665"/>
          </a:xfrm>
          <a:prstGeom prst="rect">
            <a:avLst/>
          </a:prstGeom>
        </p:spPr>
        <p:txBody>
          <a:bodyPr wrap="square" anchor="ctr">
            <a:spAutoFit/>
          </a:bodyPr>
          <a:lstStyle/>
          <a:p>
            <a:pPr algn="ctr"/>
            <a:r>
              <a:rPr lang="en-GB" sz="2400" b="1" dirty="0">
                <a:solidFill>
                  <a:srgbClr val="103A5D"/>
                </a:solidFill>
                <a:latin typeface="Century Gothic" panose="020B0502020202020204" pitchFamily="34" charset="0"/>
              </a:rPr>
              <a:t>?</a:t>
            </a:r>
            <a:endParaRPr lang="en-US" sz="2400" dirty="0">
              <a:solidFill>
                <a:srgbClr val="103A5D"/>
              </a:solidFill>
            </a:endParaRPr>
          </a:p>
        </p:txBody>
      </p:sp>
      <p:pic>
        <p:nvPicPr>
          <p:cNvPr id="138" name="Picture 137" hidden="1">
            <a:extLst>
              <a:ext uri="{FF2B5EF4-FFF2-40B4-BE49-F238E27FC236}">
                <a16:creationId xmlns:a16="http://schemas.microsoft.com/office/drawing/2014/main" id="{F79D0C82-CF01-7D4F-BCAF-75C8AD97F4D7}"/>
              </a:ext>
            </a:extLst>
          </p:cNvPr>
          <p:cNvPicPr>
            <a:picLocks noChangeAspect="1"/>
          </p:cNvPicPr>
          <p:nvPr/>
        </p:nvPicPr>
        <p:blipFill>
          <a:blip r:embed="rId7"/>
          <a:stretch>
            <a:fillRect/>
          </a:stretch>
        </p:blipFill>
        <p:spPr>
          <a:xfrm>
            <a:off x="10937871" y="2463564"/>
            <a:ext cx="293570" cy="269106"/>
          </a:xfrm>
          <a:prstGeom prst="rect">
            <a:avLst/>
          </a:prstGeom>
        </p:spPr>
      </p:pic>
      <p:pic>
        <p:nvPicPr>
          <p:cNvPr id="146" name="Picture 145" hidden="1">
            <a:extLst>
              <a:ext uri="{FF2B5EF4-FFF2-40B4-BE49-F238E27FC236}">
                <a16:creationId xmlns:a16="http://schemas.microsoft.com/office/drawing/2014/main" id="{CE70DAD7-2129-9B4E-939C-2FF7325ACFB6}"/>
              </a:ext>
            </a:extLst>
          </p:cNvPr>
          <p:cNvPicPr>
            <a:picLocks noChangeAspect="1"/>
          </p:cNvPicPr>
          <p:nvPr/>
        </p:nvPicPr>
        <p:blipFill>
          <a:blip r:embed="rId7"/>
          <a:stretch>
            <a:fillRect/>
          </a:stretch>
        </p:blipFill>
        <p:spPr>
          <a:xfrm>
            <a:off x="10937871" y="4617828"/>
            <a:ext cx="293570" cy="269106"/>
          </a:xfrm>
          <a:prstGeom prst="rect">
            <a:avLst/>
          </a:prstGeom>
        </p:spPr>
      </p:pic>
      <p:grpSp>
        <p:nvGrpSpPr>
          <p:cNvPr id="11" name="Group 10">
            <a:extLst>
              <a:ext uri="{FF2B5EF4-FFF2-40B4-BE49-F238E27FC236}">
                <a16:creationId xmlns:a16="http://schemas.microsoft.com/office/drawing/2014/main" id="{8E0EF268-4369-49F3-A0CA-2E62084B7214}"/>
              </a:ext>
            </a:extLst>
          </p:cNvPr>
          <p:cNvGrpSpPr/>
          <p:nvPr/>
        </p:nvGrpSpPr>
        <p:grpSpPr>
          <a:xfrm>
            <a:off x="401346" y="1852066"/>
            <a:ext cx="3533311" cy="1576934"/>
            <a:chOff x="401346" y="1852066"/>
            <a:chExt cx="3533311" cy="1576934"/>
          </a:xfrm>
        </p:grpSpPr>
        <p:sp>
          <p:nvSpPr>
            <p:cNvPr id="81" name="Rounded Rectangle 80">
              <a:extLst>
                <a:ext uri="{FF2B5EF4-FFF2-40B4-BE49-F238E27FC236}">
                  <a16:creationId xmlns:a16="http://schemas.microsoft.com/office/drawing/2014/main" id="{0437886C-58F1-A249-B795-A24F6965D893}"/>
                </a:ext>
              </a:extLst>
            </p:cNvPr>
            <p:cNvSpPr/>
            <p:nvPr/>
          </p:nvSpPr>
          <p:spPr>
            <a:xfrm>
              <a:off x="1777945" y="2238964"/>
              <a:ext cx="2156712" cy="76681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GB" sz="1600" b="1" dirty="0">
                  <a:solidFill>
                    <a:schemeClr val="bg1"/>
                  </a:solidFill>
                  <a:latin typeface="Century Gothic" panose="020B0502020202020204" pitchFamily="34" charset="0"/>
                </a:rPr>
                <a:t>Feel good</a:t>
              </a:r>
            </a:p>
          </p:txBody>
        </p:sp>
        <p:grpSp>
          <p:nvGrpSpPr>
            <p:cNvPr id="69" name="Group 68">
              <a:extLst>
                <a:ext uri="{FF2B5EF4-FFF2-40B4-BE49-F238E27FC236}">
                  <a16:creationId xmlns:a16="http://schemas.microsoft.com/office/drawing/2014/main" id="{D65E42B7-5B60-0A43-8061-33939C7106A6}"/>
                </a:ext>
              </a:extLst>
            </p:cNvPr>
            <p:cNvGrpSpPr/>
            <p:nvPr/>
          </p:nvGrpSpPr>
          <p:grpSpPr>
            <a:xfrm>
              <a:off x="401346" y="1852066"/>
              <a:ext cx="1576934" cy="1576934"/>
              <a:chOff x="821646" y="1860903"/>
              <a:chExt cx="1825440" cy="1825440"/>
            </a:xfrm>
          </p:grpSpPr>
          <p:sp>
            <p:nvSpPr>
              <p:cNvPr id="59" name="Oval 58">
                <a:extLst>
                  <a:ext uri="{FF2B5EF4-FFF2-40B4-BE49-F238E27FC236}">
                    <a16:creationId xmlns:a16="http://schemas.microsoft.com/office/drawing/2014/main" id="{2ED9AF07-3BF2-D940-A683-0D31B0173E13}"/>
                  </a:ext>
                </a:extLst>
              </p:cNvPr>
              <p:cNvSpPr/>
              <p:nvPr/>
            </p:nvSpPr>
            <p:spPr>
              <a:xfrm>
                <a:off x="821646" y="1860903"/>
                <a:ext cx="1825440" cy="1825440"/>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B83EEF65-68A4-8644-815B-E96B4C9057C4}"/>
                  </a:ext>
                </a:extLst>
              </p:cNvPr>
              <p:cNvPicPr>
                <a:picLocks noChangeAspect="1"/>
              </p:cNvPicPr>
              <p:nvPr/>
            </p:nvPicPr>
            <p:blipFill rotWithShape="1">
              <a:blip r:embed="rId9"/>
              <a:srcRect l="17679" t="18478" r="18947" b="16332"/>
              <a:stretch/>
            </p:blipFill>
            <p:spPr>
              <a:xfrm>
                <a:off x="1017095" y="2066324"/>
                <a:ext cx="1402075" cy="1442239"/>
              </a:xfrm>
              <a:prstGeom prst="rect">
                <a:avLst/>
              </a:prstGeom>
            </p:spPr>
          </p:pic>
        </p:grpSp>
        <p:sp>
          <p:nvSpPr>
            <p:cNvPr id="152" name="Oval 151">
              <a:extLst>
                <a:ext uri="{FF2B5EF4-FFF2-40B4-BE49-F238E27FC236}">
                  <a16:creationId xmlns:a16="http://schemas.microsoft.com/office/drawing/2014/main" id="{6D7241AA-73E6-A44E-9D84-6BCE9FD26934}"/>
                </a:ext>
              </a:extLst>
            </p:cNvPr>
            <p:cNvSpPr/>
            <p:nvPr/>
          </p:nvSpPr>
          <p:spPr>
            <a:xfrm>
              <a:off x="3386866" y="2360837"/>
              <a:ext cx="475446" cy="47544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Rectangle 152">
            <a:extLst>
              <a:ext uri="{FF2B5EF4-FFF2-40B4-BE49-F238E27FC236}">
                <a16:creationId xmlns:a16="http://schemas.microsoft.com/office/drawing/2014/main" id="{2EF5910F-E36A-264A-91BA-8B55FF858679}"/>
              </a:ext>
            </a:extLst>
          </p:cNvPr>
          <p:cNvSpPr/>
          <p:nvPr/>
        </p:nvSpPr>
        <p:spPr>
          <a:xfrm>
            <a:off x="3385709" y="2379362"/>
            <a:ext cx="475446" cy="461665"/>
          </a:xfrm>
          <a:prstGeom prst="rect">
            <a:avLst/>
          </a:prstGeom>
        </p:spPr>
        <p:txBody>
          <a:bodyPr wrap="square" anchor="ctr">
            <a:spAutoFit/>
          </a:bodyPr>
          <a:lstStyle/>
          <a:p>
            <a:pPr algn="ctr"/>
            <a:r>
              <a:rPr lang="en-GB" sz="2400" b="1" dirty="0">
                <a:solidFill>
                  <a:srgbClr val="103A5D"/>
                </a:solidFill>
                <a:latin typeface="Century Gothic" panose="020B0502020202020204" pitchFamily="34" charset="0"/>
              </a:rPr>
              <a:t>?</a:t>
            </a:r>
            <a:endParaRPr lang="en-US" sz="2400" dirty="0">
              <a:solidFill>
                <a:srgbClr val="103A5D"/>
              </a:solidFill>
            </a:endParaRPr>
          </a:p>
        </p:txBody>
      </p:sp>
      <p:pic>
        <p:nvPicPr>
          <p:cNvPr id="154" name="Picture 153" hidden="1">
            <a:extLst>
              <a:ext uri="{FF2B5EF4-FFF2-40B4-BE49-F238E27FC236}">
                <a16:creationId xmlns:a16="http://schemas.microsoft.com/office/drawing/2014/main" id="{DE550F1F-3B0B-544C-B334-F19AF4FDF203}"/>
              </a:ext>
            </a:extLst>
          </p:cNvPr>
          <p:cNvPicPr>
            <a:picLocks noChangeAspect="1"/>
          </p:cNvPicPr>
          <p:nvPr/>
        </p:nvPicPr>
        <p:blipFill>
          <a:blip r:embed="rId7"/>
          <a:stretch>
            <a:fillRect/>
          </a:stretch>
        </p:blipFill>
        <p:spPr>
          <a:xfrm>
            <a:off x="3393784" y="2457212"/>
            <a:ext cx="293570" cy="269106"/>
          </a:xfrm>
          <a:prstGeom prst="rect">
            <a:avLst/>
          </a:prstGeom>
        </p:spPr>
      </p:pic>
      <p:pic>
        <p:nvPicPr>
          <p:cNvPr id="158" name="Picture 157">
            <a:extLst>
              <a:ext uri="{FF2B5EF4-FFF2-40B4-BE49-F238E27FC236}">
                <a16:creationId xmlns:a16="http://schemas.microsoft.com/office/drawing/2014/main" id="{8F4FF9BF-EBDB-5B4C-A8F1-706E684BFFA4}"/>
              </a:ext>
            </a:extLst>
          </p:cNvPr>
          <p:cNvPicPr>
            <a:picLocks noChangeAspect="1"/>
          </p:cNvPicPr>
          <p:nvPr/>
        </p:nvPicPr>
        <p:blipFill>
          <a:blip r:embed="rId10"/>
          <a:stretch>
            <a:fillRect/>
          </a:stretch>
        </p:blipFill>
        <p:spPr>
          <a:xfrm>
            <a:off x="3501634" y="4612177"/>
            <a:ext cx="268232" cy="289269"/>
          </a:xfrm>
          <a:prstGeom prst="rect">
            <a:avLst/>
          </a:prstGeom>
        </p:spPr>
      </p:pic>
      <p:pic>
        <p:nvPicPr>
          <p:cNvPr id="160" name="Picture 159">
            <a:extLst>
              <a:ext uri="{FF2B5EF4-FFF2-40B4-BE49-F238E27FC236}">
                <a16:creationId xmlns:a16="http://schemas.microsoft.com/office/drawing/2014/main" id="{39FE3DDE-B9AA-D44E-89E1-CA6D5DD454FC}"/>
              </a:ext>
            </a:extLst>
          </p:cNvPr>
          <p:cNvPicPr>
            <a:picLocks noChangeAspect="1"/>
          </p:cNvPicPr>
          <p:nvPr/>
        </p:nvPicPr>
        <p:blipFill>
          <a:blip r:embed="rId11"/>
          <a:stretch>
            <a:fillRect/>
          </a:stretch>
        </p:blipFill>
        <p:spPr>
          <a:xfrm>
            <a:off x="3495771" y="2393046"/>
            <a:ext cx="376476" cy="345103"/>
          </a:xfrm>
          <a:prstGeom prst="rect">
            <a:avLst/>
          </a:prstGeom>
        </p:spPr>
      </p:pic>
      <p:pic>
        <p:nvPicPr>
          <p:cNvPr id="161" name="Picture 160">
            <a:extLst>
              <a:ext uri="{FF2B5EF4-FFF2-40B4-BE49-F238E27FC236}">
                <a16:creationId xmlns:a16="http://schemas.microsoft.com/office/drawing/2014/main" id="{494F40DE-5CEF-1E4C-A88D-8A09CBB053E2}"/>
              </a:ext>
            </a:extLst>
          </p:cNvPr>
          <p:cNvPicPr>
            <a:picLocks noChangeAspect="1"/>
          </p:cNvPicPr>
          <p:nvPr/>
        </p:nvPicPr>
        <p:blipFill>
          <a:blip r:embed="rId10"/>
          <a:stretch>
            <a:fillRect/>
          </a:stretch>
        </p:blipFill>
        <p:spPr>
          <a:xfrm>
            <a:off x="7269380" y="2453884"/>
            <a:ext cx="268232" cy="289269"/>
          </a:xfrm>
          <a:prstGeom prst="rect">
            <a:avLst/>
          </a:prstGeom>
        </p:spPr>
      </p:pic>
      <p:pic>
        <p:nvPicPr>
          <p:cNvPr id="164" name="Picture 163">
            <a:extLst>
              <a:ext uri="{FF2B5EF4-FFF2-40B4-BE49-F238E27FC236}">
                <a16:creationId xmlns:a16="http://schemas.microsoft.com/office/drawing/2014/main" id="{98CF9F45-B1F4-BF4D-94A8-F9D2B85A806C}"/>
              </a:ext>
            </a:extLst>
          </p:cNvPr>
          <p:cNvPicPr>
            <a:picLocks noChangeAspect="1"/>
          </p:cNvPicPr>
          <p:nvPr/>
        </p:nvPicPr>
        <p:blipFill>
          <a:blip r:embed="rId11"/>
          <a:stretch>
            <a:fillRect/>
          </a:stretch>
        </p:blipFill>
        <p:spPr>
          <a:xfrm>
            <a:off x="7239641" y="4548258"/>
            <a:ext cx="376476" cy="345103"/>
          </a:xfrm>
          <a:prstGeom prst="rect">
            <a:avLst/>
          </a:prstGeom>
        </p:spPr>
      </p:pic>
      <p:pic>
        <p:nvPicPr>
          <p:cNvPr id="168" name="Picture 167">
            <a:extLst>
              <a:ext uri="{FF2B5EF4-FFF2-40B4-BE49-F238E27FC236}">
                <a16:creationId xmlns:a16="http://schemas.microsoft.com/office/drawing/2014/main" id="{60C82CDC-ECED-024E-B9B7-124A02EA17E7}"/>
              </a:ext>
            </a:extLst>
          </p:cNvPr>
          <p:cNvPicPr>
            <a:picLocks noChangeAspect="1"/>
          </p:cNvPicPr>
          <p:nvPr/>
        </p:nvPicPr>
        <p:blipFill>
          <a:blip r:embed="rId11"/>
          <a:stretch>
            <a:fillRect/>
          </a:stretch>
        </p:blipFill>
        <p:spPr>
          <a:xfrm>
            <a:off x="10941421" y="2407778"/>
            <a:ext cx="376476" cy="345103"/>
          </a:xfrm>
          <a:prstGeom prst="rect">
            <a:avLst/>
          </a:prstGeom>
        </p:spPr>
      </p:pic>
      <p:grpSp>
        <p:nvGrpSpPr>
          <p:cNvPr id="16" name="Group 15">
            <a:extLst>
              <a:ext uri="{FF2B5EF4-FFF2-40B4-BE49-F238E27FC236}">
                <a16:creationId xmlns:a16="http://schemas.microsoft.com/office/drawing/2014/main" id="{8D6D1FC3-A4A7-40FD-A1B1-EAC7D3BF82B3}"/>
              </a:ext>
            </a:extLst>
          </p:cNvPr>
          <p:cNvGrpSpPr/>
          <p:nvPr/>
        </p:nvGrpSpPr>
        <p:grpSpPr>
          <a:xfrm>
            <a:off x="7951746" y="3919872"/>
            <a:ext cx="3508021" cy="1576934"/>
            <a:chOff x="7951746" y="3919872"/>
            <a:chExt cx="3508021" cy="1576934"/>
          </a:xfrm>
        </p:grpSpPr>
        <p:sp>
          <p:nvSpPr>
            <p:cNvPr id="106" name="Rounded Rectangle 105">
              <a:extLst>
                <a:ext uri="{FF2B5EF4-FFF2-40B4-BE49-F238E27FC236}">
                  <a16:creationId xmlns:a16="http://schemas.microsoft.com/office/drawing/2014/main" id="{7CBBA6CC-B391-EA4E-BD69-3A9874C668F8}"/>
                </a:ext>
              </a:extLst>
            </p:cNvPr>
            <p:cNvSpPr/>
            <p:nvPr/>
          </p:nvSpPr>
          <p:spPr>
            <a:xfrm>
              <a:off x="9303055" y="4397257"/>
              <a:ext cx="2156712" cy="766811"/>
            </a:xfrm>
            <a:prstGeom prst="roundRect">
              <a:avLst>
                <a:gd name="adj" fmla="val 1122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GB" sz="1600" b="1" dirty="0">
                  <a:solidFill>
                    <a:schemeClr val="bg1"/>
                  </a:solidFill>
                  <a:latin typeface="Century Gothic" panose="020B0502020202020204" pitchFamily="34" charset="0"/>
                </a:rPr>
                <a:t>Live well</a:t>
              </a:r>
              <a:br>
                <a:rPr lang="en-GB" sz="1600" b="1" dirty="0">
                  <a:solidFill>
                    <a:schemeClr val="bg1"/>
                  </a:solidFill>
                  <a:latin typeface="Century Gothic" panose="020B0502020202020204" pitchFamily="34" charset="0"/>
                </a:rPr>
              </a:br>
              <a:r>
                <a:rPr lang="en-GB" sz="1600" b="1" dirty="0">
                  <a:solidFill>
                    <a:schemeClr val="bg1"/>
                  </a:solidFill>
                  <a:latin typeface="Century Gothic" panose="020B0502020202020204" pitchFamily="34" charset="0"/>
                </a:rPr>
                <a:t>for longer</a:t>
              </a:r>
            </a:p>
          </p:txBody>
        </p:sp>
        <p:sp>
          <p:nvSpPr>
            <p:cNvPr id="109" name="Rectangle 108">
              <a:extLst>
                <a:ext uri="{FF2B5EF4-FFF2-40B4-BE49-F238E27FC236}">
                  <a16:creationId xmlns:a16="http://schemas.microsoft.com/office/drawing/2014/main" id="{A5D21383-802A-4748-A0D5-060F8A0E9651}"/>
                </a:ext>
              </a:extLst>
            </p:cNvPr>
            <p:cNvSpPr/>
            <p:nvPr/>
          </p:nvSpPr>
          <p:spPr>
            <a:xfrm>
              <a:off x="10831989" y="4537614"/>
              <a:ext cx="475446" cy="461665"/>
            </a:xfrm>
            <a:prstGeom prst="rect">
              <a:avLst/>
            </a:prstGeom>
          </p:spPr>
          <p:txBody>
            <a:bodyPr wrap="square" anchor="ctr">
              <a:spAutoFit/>
            </a:bodyPr>
            <a:lstStyle/>
            <a:p>
              <a:pPr algn="ctr"/>
              <a:r>
                <a:rPr lang="en-GB" sz="2400" b="1" dirty="0">
                  <a:solidFill>
                    <a:srgbClr val="103A5D"/>
                  </a:solidFill>
                  <a:latin typeface="Century Gothic" panose="020B0502020202020204" pitchFamily="34" charset="0"/>
                </a:rPr>
                <a:t>?</a:t>
              </a:r>
              <a:endParaRPr lang="en-US" sz="2400" dirty="0">
                <a:solidFill>
                  <a:srgbClr val="103A5D"/>
                </a:solidFill>
              </a:endParaRPr>
            </a:p>
          </p:txBody>
        </p:sp>
        <p:sp>
          <p:nvSpPr>
            <p:cNvPr id="120" name="Oval 119">
              <a:extLst>
                <a:ext uri="{FF2B5EF4-FFF2-40B4-BE49-F238E27FC236}">
                  <a16:creationId xmlns:a16="http://schemas.microsoft.com/office/drawing/2014/main" id="{76CE22DD-4B75-6140-9747-CBEF53FF8392}"/>
                </a:ext>
              </a:extLst>
            </p:cNvPr>
            <p:cNvSpPr/>
            <p:nvPr/>
          </p:nvSpPr>
          <p:spPr>
            <a:xfrm>
              <a:off x="7951746" y="3919872"/>
              <a:ext cx="1576934" cy="157693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9944DFEC-D949-F64D-BC58-3B9CFA1DDB9B}"/>
                </a:ext>
              </a:extLst>
            </p:cNvPr>
            <p:cNvSpPr/>
            <p:nvPr/>
          </p:nvSpPr>
          <p:spPr>
            <a:xfrm>
              <a:off x="10840161" y="4521453"/>
              <a:ext cx="475446" cy="47544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A picture containing laptop, sitting, computer&#10;&#10;Description automatically generated">
              <a:extLst>
                <a:ext uri="{FF2B5EF4-FFF2-40B4-BE49-F238E27FC236}">
                  <a16:creationId xmlns:a16="http://schemas.microsoft.com/office/drawing/2014/main" id="{CD444103-3BDA-3B47-8CD9-870D8CF84307}"/>
                </a:ext>
              </a:extLst>
            </p:cNvPr>
            <p:cNvPicPr>
              <a:picLocks noChangeAspect="1"/>
            </p:cNvPicPr>
            <p:nvPr/>
          </p:nvPicPr>
          <p:blipFill rotWithShape="1">
            <a:blip r:embed="rId12"/>
            <a:srcRect l="46751" t="41114" r="46436" b="41954"/>
            <a:stretch/>
          </p:blipFill>
          <p:spPr>
            <a:xfrm>
              <a:off x="8355088" y="3978524"/>
              <a:ext cx="802650" cy="1411277"/>
            </a:xfrm>
            <a:prstGeom prst="rect">
              <a:avLst/>
            </a:prstGeom>
          </p:spPr>
        </p:pic>
      </p:grpSp>
      <p:sp>
        <p:nvSpPr>
          <p:cNvPr id="145" name="Rectangle 144">
            <a:extLst>
              <a:ext uri="{FF2B5EF4-FFF2-40B4-BE49-F238E27FC236}">
                <a16:creationId xmlns:a16="http://schemas.microsoft.com/office/drawing/2014/main" id="{9162123B-1B6C-5444-905E-FCDD3A187D91}"/>
              </a:ext>
            </a:extLst>
          </p:cNvPr>
          <p:cNvSpPr/>
          <p:nvPr/>
        </p:nvSpPr>
        <p:spPr>
          <a:xfrm>
            <a:off x="10839004" y="4539978"/>
            <a:ext cx="475446" cy="461665"/>
          </a:xfrm>
          <a:prstGeom prst="rect">
            <a:avLst/>
          </a:prstGeom>
        </p:spPr>
        <p:txBody>
          <a:bodyPr wrap="square" anchor="ctr">
            <a:spAutoFit/>
          </a:bodyPr>
          <a:lstStyle/>
          <a:p>
            <a:pPr algn="ctr"/>
            <a:r>
              <a:rPr lang="en-GB" sz="2400" b="1" dirty="0">
                <a:solidFill>
                  <a:srgbClr val="103A5D"/>
                </a:solidFill>
                <a:latin typeface="Century Gothic" panose="020B0502020202020204" pitchFamily="34" charset="0"/>
              </a:rPr>
              <a:t>?</a:t>
            </a:r>
            <a:endParaRPr lang="en-US" sz="2400" dirty="0">
              <a:solidFill>
                <a:srgbClr val="103A5D"/>
              </a:solidFill>
            </a:endParaRPr>
          </a:p>
        </p:txBody>
      </p:sp>
      <p:pic>
        <p:nvPicPr>
          <p:cNvPr id="170" name="Picture 169">
            <a:extLst>
              <a:ext uri="{FF2B5EF4-FFF2-40B4-BE49-F238E27FC236}">
                <a16:creationId xmlns:a16="http://schemas.microsoft.com/office/drawing/2014/main" id="{8C65C615-E4C9-5849-AE25-68970DCBFA99}"/>
              </a:ext>
            </a:extLst>
          </p:cNvPr>
          <p:cNvPicPr>
            <a:picLocks noChangeAspect="1"/>
          </p:cNvPicPr>
          <p:nvPr/>
        </p:nvPicPr>
        <p:blipFill>
          <a:blip r:embed="rId11"/>
          <a:stretch>
            <a:fillRect/>
          </a:stretch>
        </p:blipFill>
        <p:spPr>
          <a:xfrm>
            <a:off x="10941421" y="4545608"/>
            <a:ext cx="376476" cy="345103"/>
          </a:xfrm>
          <a:prstGeom prst="rect">
            <a:avLst/>
          </a:prstGeom>
        </p:spPr>
      </p:pic>
    </p:spTree>
    <p:extLst>
      <p:ext uri="{BB962C8B-B14F-4D97-AF65-F5344CB8AC3E}">
        <p14:creationId xmlns:p14="http://schemas.microsoft.com/office/powerpoint/2010/main" val="331108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3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9"/>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95"/>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45"/>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P spid="88" grpId="0"/>
      <p:bldP spid="88" grpId="1"/>
      <p:bldP spid="95" grpId="0"/>
      <p:bldP spid="95" grpId="1"/>
      <p:bldP spid="137" grpId="0"/>
      <p:bldP spid="137" grpId="1"/>
      <p:bldP spid="153" grpId="0"/>
      <p:bldP spid="153" grpId="1"/>
      <p:bldP spid="145" grpId="0"/>
      <p:bldP spid="14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CA4C33D-9F57-2642-829D-D4D8274A32A8}"/>
              </a:ext>
            </a:extLst>
          </p:cNvPr>
          <p:cNvGrpSpPr/>
          <p:nvPr/>
        </p:nvGrpSpPr>
        <p:grpSpPr>
          <a:xfrm>
            <a:off x="1132868" y="2404659"/>
            <a:ext cx="4128663" cy="2977567"/>
            <a:chOff x="1194589" y="2653245"/>
            <a:chExt cx="3215366" cy="2545043"/>
          </a:xfrm>
        </p:grpSpPr>
        <p:sp>
          <p:nvSpPr>
            <p:cNvPr id="26" name="Rounded Rectangle 25">
              <a:extLst>
                <a:ext uri="{FF2B5EF4-FFF2-40B4-BE49-F238E27FC236}">
                  <a16:creationId xmlns:a16="http://schemas.microsoft.com/office/drawing/2014/main" id="{B12C8825-D39D-6D4B-A6A7-5E700209C37C}"/>
                </a:ext>
              </a:extLst>
            </p:cNvPr>
            <p:cNvSpPr/>
            <p:nvPr/>
          </p:nvSpPr>
          <p:spPr>
            <a:xfrm>
              <a:off x="1194589" y="2653245"/>
              <a:ext cx="3215366" cy="2545043"/>
            </a:xfrm>
            <a:prstGeom prst="roundRect">
              <a:avLst>
                <a:gd name="adj" fmla="val 353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7" name="Google Shape;215;p30">
              <a:extLst>
                <a:ext uri="{FF2B5EF4-FFF2-40B4-BE49-F238E27FC236}">
                  <a16:creationId xmlns:a16="http://schemas.microsoft.com/office/drawing/2014/main" id="{97B45C2F-08ED-F340-A793-60307BA573D9}"/>
                </a:ext>
              </a:extLst>
            </p:cNvPr>
            <p:cNvSpPr txBox="1">
              <a:spLocks/>
            </p:cNvSpPr>
            <p:nvPr/>
          </p:nvSpPr>
          <p:spPr>
            <a:xfrm>
              <a:off x="1414508" y="2733178"/>
              <a:ext cx="2775527" cy="1544496"/>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dk1"/>
                </a:buClr>
                <a:buSzPts val="5550"/>
                <a:buNone/>
              </a:pPr>
              <a:r>
                <a:rPr lang="en-US" altLang="ja-JP" sz="2500" b="1" dirty="0">
                  <a:solidFill>
                    <a:schemeClr val="bg1"/>
                  </a:solidFill>
                </a:rPr>
                <a:t>Japanese people believe:</a:t>
              </a:r>
            </a:p>
            <a:p>
              <a:pPr marL="0" indent="0" algn="ctr">
                <a:lnSpc>
                  <a:spcPct val="100000"/>
                </a:lnSpc>
                <a:buClr>
                  <a:schemeClr val="dk1"/>
                </a:buClr>
                <a:buSzPts val="5550"/>
                <a:buNone/>
              </a:pPr>
              <a:r>
                <a:rPr lang="en-US" altLang="ja-JP" sz="2500" b="1" dirty="0">
                  <a:solidFill>
                    <a:schemeClr val="bg1"/>
                  </a:solidFill>
                </a:rPr>
                <a:t>Ikigai </a:t>
              </a:r>
            </a:p>
            <a:p>
              <a:pPr marL="0" indent="0" algn="ctr">
                <a:lnSpc>
                  <a:spcPct val="100000"/>
                </a:lnSpc>
                <a:buClr>
                  <a:schemeClr val="dk1"/>
                </a:buClr>
                <a:buSzPts val="5550"/>
                <a:buNone/>
              </a:pPr>
              <a:r>
                <a:rPr lang="en-US" altLang="ja-JP" sz="2500" b="1" dirty="0">
                  <a:solidFill>
                    <a:schemeClr val="bg1"/>
                  </a:solidFill>
                </a:rPr>
                <a:t>=</a:t>
              </a:r>
            </a:p>
          </p:txBody>
        </p:sp>
      </p:grpSp>
      <p:sp>
        <p:nvSpPr>
          <p:cNvPr id="34" name="TextBox 33">
            <a:extLst>
              <a:ext uri="{FF2B5EF4-FFF2-40B4-BE49-F238E27FC236}">
                <a16:creationId xmlns:a16="http://schemas.microsoft.com/office/drawing/2014/main" id="{2ACF0227-C112-C943-B15D-1C071E66CDCC}"/>
              </a:ext>
            </a:extLst>
          </p:cNvPr>
          <p:cNvSpPr txBox="1"/>
          <p:nvPr/>
        </p:nvSpPr>
        <p:spPr>
          <a:xfrm>
            <a:off x="1361780" y="1037062"/>
            <a:ext cx="9468440" cy="523220"/>
          </a:xfrm>
          <a:prstGeom prst="rect">
            <a:avLst/>
          </a:prstGeom>
          <a:noFill/>
        </p:spPr>
        <p:txBody>
          <a:bodyPr wrap="square" rtlCol="0">
            <a:spAutoFit/>
          </a:bodyPr>
          <a:lstStyle/>
          <a:p>
            <a:pPr algn="ctr"/>
            <a:r>
              <a:rPr lang="en-US" sz="2800" b="1" dirty="0">
                <a:solidFill>
                  <a:srgbClr val="D0353B"/>
                </a:solidFill>
                <a:latin typeface="Century Gothic" panose="020B0502020202020204" pitchFamily="34" charset="0"/>
              </a:rPr>
              <a:t>CHANGING HOW HAPPY YOU ARE</a:t>
            </a:r>
          </a:p>
        </p:txBody>
      </p:sp>
      <p:grpSp>
        <p:nvGrpSpPr>
          <p:cNvPr id="14" name="Group 13">
            <a:extLst>
              <a:ext uri="{FF2B5EF4-FFF2-40B4-BE49-F238E27FC236}">
                <a16:creationId xmlns:a16="http://schemas.microsoft.com/office/drawing/2014/main" id="{BF9BEAD4-7F27-A64F-BDC4-B637FEC8A9A9}"/>
              </a:ext>
            </a:extLst>
          </p:cNvPr>
          <p:cNvGrpSpPr/>
          <p:nvPr/>
        </p:nvGrpSpPr>
        <p:grpSpPr>
          <a:xfrm>
            <a:off x="1519491" y="4393829"/>
            <a:ext cx="1330907" cy="649632"/>
            <a:chOff x="1134501" y="3987896"/>
            <a:chExt cx="1330907" cy="649632"/>
          </a:xfrm>
        </p:grpSpPr>
        <p:sp>
          <p:nvSpPr>
            <p:cNvPr id="54" name="Rounded Rectangle 53">
              <a:extLst>
                <a:ext uri="{FF2B5EF4-FFF2-40B4-BE49-F238E27FC236}">
                  <a16:creationId xmlns:a16="http://schemas.microsoft.com/office/drawing/2014/main" id="{3D00FEB3-0F5F-C84C-A08C-34E3AD9F7B80}"/>
                </a:ext>
              </a:extLst>
            </p:cNvPr>
            <p:cNvSpPr/>
            <p:nvPr/>
          </p:nvSpPr>
          <p:spPr>
            <a:xfrm>
              <a:off x="1134502" y="3987896"/>
              <a:ext cx="1330906" cy="649632"/>
            </a:xfrm>
            <a:prstGeom prst="roundRect">
              <a:avLst>
                <a:gd name="adj" fmla="val 5517"/>
              </a:avLst>
            </a:prstGeom>
            <a:solidFill>
              <a:srgbClr val="D0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5" name="Rectangle 54">
              <a:extLst>
                <a:ext uri="{FF2B5EF4-FFF2-40B4-BE49-F238E27FC236}">
                  <a16:creationId xmlns:a16="http://schemas.microsoft.com/office/drawing/2014/main" id="{AE1E4531-CAE2-8249-9F33-281F422847D5}"/>
                </a:ext>
              </a:extLst>
            </p:cNvPr>
            <p:cNvSpPr/>
            <p:nvPr/>
          </p:nvSpPr>
          <p:spPr>
            <a:xfrm>
              <a:off x="1134501" y="4150374"/>
              <a:ext cx="1330906" cy="369332"/>
            </a:xfrm>
            <a:prstGeom prst="rect">
              <a:avLst/>
            </a:prstGeom>
          </p:spPr>
          <p:txBody>
            <a:bodyPr wrap="square">
              <a:spAutoFit/>
            </a:bodyPr>
            <a:lstStyle/>
            <a:p>
              <a:pPr algn="ctr"/>
              <a:r>
                <a:rPr lang="en-GB" b="1" dirty="0">
                  <a:solidFill>
                    <a:schemeClr val="bg1"/>
                  </a:solidFill>
                  <a:latin typeface="Century Gothic" panose="020B0502020202020204" pitchFamily="34" charset="0"/>
                </a:rPr>
                <a:t>PURPOSE</a:t>
              </a:r>
              <a:endParaRPr lang="en-GB" b="1" dirty="0">
                <a:solidFill>
                  <a:schemeClr val="bg1"/>
                </a:solidFill>
                <a:effectLst/>
                <a:latin typeface="Century Gothic" panose="020B0502020202020204" pitchFamily="34" charset="0"/>
              </a:endParaRPr>
            </a:p>
          </p:txBody>
        </p:sp>
      </p:grpSp>
      <p:grpSp>
        <p:nvGrpSpPr>
          <p:cNvPr id="56" name="Group 55">
            <a:extLst>
              <a:ext uri="{FF2B5EF4-FFF2-40B4-BE49-F238E27FC236}">
                <a16:creationId xmlns:a16="http://schemas.microsoft.com/office/drawing/2014/main" id="{E1D89053-7C2C-4543-9EBA-A7E8F9FBED1E}"/>
              </a:ext>
            </a:extLst>
          </p:cNvPr>
          <p:cNvGrpSpPr/>
          <p:nvPr/>
        </p:nvGrpSpPr>
        <p:grpSpPr>
          <a:xfrm>
            <a:off x="3415525" y="4393829"/>
            <a:ext cx="1330907" cy="649632"/>
            <a:chOff x="1134502" y="3987896"/>
            <a:chExt cx="1330906" cy="649632"/>
          </a:xfrm>
        </p:grpSpPr>
        <p:sp>
          <p:nvSpPr>
            <p:cNvPr id="57" name="Rounded Rectangle 56">
              <a:extLst>
                <a:ext uri="{FF2B5EF4-FFF2-40B4-BE49-F238E27FC236}">
                  <a16:creationId xmlns:a16="http://schemas.microsoft.com/office/drawing/2014/main" id="{D3943778-80DC-B447-BAB6-79C1BFA13776}"/>
                </a:ext>
              </a:extLst>
            </p:cNvPr>
            <p:cNvSpPr/>
            <p:nvPr/>
          </p:nvSpPr>
          <p:spPr>
            <a:xfrm>
              <a:off x="1134502" y="3987896"/>
              <a:ext cx="1330906" cy="649632"/>
            </a:xfrm>
            <a:prstGeom prst="roundRect">
              <a:avLst>
                <a:gd name="adj" fmla="val 5517"/>
              </a:avLst>
            </a:prstGeom>
            <a:solidFill>
              <a:srgbClr val="D0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8" name="Rectangle 57">
              <a:extLst>
                <a:ext uri="{FF2B5EF4-FFF2-40B4-BE49-F238E27FC236}">
                  <a16:creationId xmlns:a16="http://schemas.microsoft.com/office/drawing/2014/main" id="{C17099E6-4AB6-2A48-984B-A5AD69477AF9}"/>
                </a:ext>
              </a:extLst>
            </p:cNvPr>
            <p:cNvSpPr/>
            <p:nvPr/>
          </p:nvSpPr>
          <p:spPr>
            <a:xfrm>
              <a:off x="1134503" y="4143435"/>
              <a:ext cx="1330905" cy="369332"/>
            </a:xfrm>
            <a:prstGeom prst="rect">
              <a:avLst/>
            </a:prstGeom>
          </p:spPr>
          <p:txBody>
            <a:bodyPr wrap="square">
              <a:spAutoFit/>
            </a:bodyPr>
            <a:lstStyle/>
            <a:p>
              <a:pPr algn="ctr"/>
              <a:r>
                <a:rPr lang="en-GB" b="1" dirty="0">
                  <a:solidFill>
                    <a:schemeClr val="bg1"/>
                  </a:solidFill>
                  <a:latin typeface="Century Gothic" panose="020B0502020202020204" pitchFamily="34" charset="0"/>
                </a:rPr>
                <a:t>ACTION</a:t>
              </a:r>
              <a:endParaRPr lang="en-GB" b="1" dirty="0">
                <a:solidFill>
                  <a:schemeClr val="bg1"/>
                </a:solidFill>
                <a:effectLst/>
                <a:latin typeface="Century Gothic" panose="020B0502020202020204" pitchFamily="34" charset="0"/>
              </a:endParaRPr>
            </a:p>
          </p:txBody>
        </p:sp>
      </p:grpSp>
      <p:sp>
        <p:nvSpPr>
          <p:cNvPr id="59" name="Rectangle 58">
            <a:extLst>
              <a:ext uri="{FF2B5EF4-FFF2-40B4-BE49-F238E27FC236}">
                <a16:creationId xmlns:a16="http://schemas.microsoft.com/office/drawing/2014/main" id="{CA34D288-C92A-E745-8122-48A4EA483602}"/>
              </a:ext>
            </a:extLst>
          </p:cNvPr>
          <p:cNvSpPr/>
          <p:nvPr/>
        </p:nvSpPr>
        <p:spPr>
          <a:xfrm>
            <a:off x="2756704" y="4457035"/>
            <a:ext cx="780004" cy="523220"/>
          </a:xfrm>
          <a:prstGeom prst="rect">
            <a:avLst/>
          </a:prstGeom>
        </p:spPr>
        <p:txBody>
          <a:bodyPr wrap="square">
            <a:spAutoFit/>
          </a:bodyPr>
          <a:lstStyle/>
          <a:p>
            <a:pPr algn="ctr"/>
            <a:r>
              <a:rPr lang="en-GB" sz="2800" b="1" dirty="0">
                <a:solidFill>
                  <a:schemeClr val="bg1"/>
                </a:solidFill>
                <a:effectLst/>
                <a:latin typeface="Century Gothic" panose="020B0502020202020204" pitchFamily="34" charset="0"/>
              </a:rPr>
              <a:t>+</a:t>
            </a:r>
          </a:p>
        </p:txBody>
      </p:sp>
      <p:grpSp>
        <p:nvGrpSpPr>
          <p:cNvPr id="2" name="Group 1">
            <a:extLst>
              <a:ext uri="{FF2B5EF4-FFF2-40B4-BE49-F238E27FC236}">
                <a16:creationId xmlns:a16="http://schemas.microsoft.com/office/drawing/2014/main" id="{79848A3A-582E-7B45-B30E-73C57E2A12C5}"/>
              </a:ext>
            </a:extLst>
          </p:cNvPr>
          <p:cNvGrpSpPr/>
          <p:nvPr/>
        </p:nvGrpSpPr>
        <p:grpSpPr>
          <a:xfrm>
            <a:off x="6808268" y="2404659"/>
            <a:ext cx="4548354" cy="2662021"/>
            <a:chOff x="7067913" y="2186575"/>
            <a:chExt cx="2268415" cy="1327638"/>
          </a:xfrm>
        </p:grpSpPr>
        <p:sp>
          <p:nvSpPr>
            <p:cNvPr id="16" name="Rounded Rectangle 15">
              <a:extLst>
                <a:ext uri="{FF2B5EF4-FFF2-40B4-BE49-F238E27FC236}">
                  <a16:creationId xmlns:a16="http://schemas.microsoft.com/office/drawing/2014/main" id="{471E4C9B-0B11-A947-9EF2-74F682214EDD}"/>
                </a:ext>
              </a:extLst>
            </p:cNvPr>
            <p:cNvSpPr/>
            <p:nvPr/>
          </p:nvSpPr>
          <p:spPr>
            <a:xfrm>
              <a:off x="7067913" y="2186575"/>
              <a:ext cx="2268415" cy="1134207"/>
            </a:xfrm>
            <a:prstGeom prst="roundRect">
              <a:avLst>
                <a:gd name="adj" fmla="val 4586"/>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2590"/>
              </a:pPr>
              <a:r>
                <a:rPr lang="en-US" b="1" dirty="0">
                  <a:solidFill>
                    <a:schemeClr val="bg1"/>
                  </a:solidFill>
                  <a:latin typeface="Century Gothic" panose="020B0502020202020204" pitchFamily="34" charset="0"/>
                </a:rPr>
                <a:t>“Japanese people believe </a:t>
              </a:r>
              <a:br>
                <a:rPr lang="en-US" b="1" dirty="0">
                  <a:solidFill>
                    <a:schemeClr val="bg1"/>
                  </a:solidFill>
                  <a:latin typeface="Century Gothic" panose="020B0502020202020204" pitchFamily="34" charset="0"/>
                </a:rPr>
              </a:br>
              <a:r>
                <a:rPr lang="en-US" b="1" dirty="0">
                  <a:solidFill>
                    <a:schemeClr val="bg1"/>
                  </a:solidFill>
                  <a:latin typeface="Century Gothic" panose="020B0502020202020204" pitchFamily="34" charset="0"/>
                </a:rPr>
                <a:t>that the sum of small joys </a:t>
              </a:r>
            </a:p>
            <a:p>
              <a:pPr algn="ctr">
                <a:buClr>
                  <a:schemeClr val="dk1"/>
                </a:buClr>
                <a:buSzPts val="2590"/>
              </a:pPr>
              <a:r>
                <a:rPr lang="en-US" b="1" dirty="0">
                  <a:solidFill>
                    <a:schemeClr val="bg1"/>
                  </a:solidFill>
                  <a:latin typeface="Century Gothic" panose="020B0502020202020204" pitchFamily="34" charset="0"/>
                </a:rPr>
                <a:t>in everyday life results in </a:t>
              </a:r>
              <a:br>
                <a:rPr lang="en-US" b="1" dirty="0">
                  <a:solidFill>
                    <a:schemeClr val="bg1"/>
                  </a:solidFill>
                  <a:latin typeface="Century Gothic" panose="020B0502020202020204" pitchFamily="34" charset="0"/>
                </a:rPr>
              </a:br>
              <a:r>
                <a:rPr lang="en-US" b="1" dirty="0">
                  <a:solidFill>
                    <a:schemeClr val="bg1"/>
                  </a:solidFill>
                  <a:latin typeface="Century Gothic" panose="020B0502020202020204" pitchFamily="34" charset="0"/>
                </a:rPr>
                <a:t>a more fulfilling life as a whole.”</a:t>
              </a:r>
            </a:p>
            <a:p>
              <a:pPr algn="ctr">
                <a:buClr>
                  <a:schemeClr val="dk1"/>
                </a:buClr>
                <a:buSzPts val="2590"/>
              </a:pPr>
              <a:endParaRPr lang="en-US" b="1" dirty="0">
                <a:solidFill>
                  <a:schemeClr val="bg1"/>
                </a:solidFill>
                <a:latin typeface="Century Gothic" panose="020B0502020202020204" pitchFamily="34" charset="0"/>
              </a:endParaRPr>
            </a:p>
            <a:p>
              <a:pPr algn="ctr">
                <a:buClr>
                  <a:schemeClr val="dk1"/>
                </a:buClr>
                <a:buSzPts val="2590"/>
              </a:pPr>
              <a:r>
                <a:rPr lang="en-US" dirty="0">
                  <a:solidFill>
                    <a:schemeClr val="bg1"/>
                  </a:solidFill>
                  <a:latin typeface="Century Gothic" panose="020B0502020202020204" pitchFamily="34" charset="0"/>
                </a:rPr>
                <a:t>(Akihiro Hasegawa)</a:t>
              </a:r>
              <a:endParaRPr lang="en-US" sz="1400" dirty="0">
                <a:solidFill>
                  <a:schemeClr val="bg1"/>
                </a:solidFill>
                <a:latin typeface="Century Gothic" panose="020B0502020202020204" pitchFamily="34" charset="0"/>
              </a:endParaRPr>
            </a:p>
          </p:txBody>
        </p:sp>
        <p:sp>
          <p:nvSpPr>
            <p:cNvPr id="17" name="Triangle 16">
              <a:extLst>
                <a:ext uri="{FF2B5EF4-FFF2-40B4-BE49-F238E27FC236}">
                  <a16:creationId xmlns:a16="http://schemas.microsoft.com/office/drawing/2014/main" id="{302EEB26-ABAC-9C40-92BC-12CA5C57AFFB}"/>
                </a:ext>
              </a:extLst>
            </p:cNvPr>
            <p:cNvSpPr/>
            <p:nvPr/>
          </p:nvSpPr>
          <p:spPr>
            <a:xfrm rot="10800000">
              <a:off x="8058513" y="3285613"/>
              <a:ext cx="290146" cy="228600"/>
            </a:xfrm>
            <a:prstGeom prst="triangle">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113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2DF36-B5A9-1244-89AC-9AC6814934F8}"/>
              </a:ext>
            </a:extLst>
          </p:cNvPr>
          <p:cNvPicPr>
            <a:picLocks noChangeAspect="1"/>
          </p:cNvPicPr>
          <p:nvPr/>
        </p:nvPicPr>
        <p:blipFill>
          <a:blip r:embed="rId3"/>
          <a:srcRect/>
          <a:stretch/>
        </p:blipFill>
        <p:spPr>
          <a:xfrm>
            <a:off x="7267872" y="1508060"/>
            <a:ext cx="1723998" cy="4242121"/>
          </a:xfrm>
          <a:prstGeom prst="rect">
            <a:avLst/>
          </a:prstGeom>
        </p:spPr>
      </p:pic>
      <p:pic>
        <p:nvPicPr>
          <p:cNvPr id="10" name="Picture 9">
            <a:extLst>
              <a:ext uri="{FF2B5EF4-FFF2-40B4-BE49-F238E27FC236}">
                <a16:creationId xmlns:a16="http://schemas.microsoft.com/office/drawing/2014/main" id="{1A7A9D6B-5016-BD43-897E-5E7DC3E89786}"/>
              </a:ext>
            </a:extLst>
          </p:cNvPr>
          <p:cNvPicPr>
            <a:picLocks noChangeAspect="1"/>
          </p:cNvPicPr>
          <p:nvPr/>
        </p:nvPicPr>
        <p:blipFill>
          <a:blip r:embed="rId4"/>
          <a:srcRect/>
          <a:stretch/>
        </p:blipFill>
        <p:spPr>
          <a:xfrm>
            <a:off x="9479238" y="1508060"/>
            <a:ext cx="1723997" cy="4242121"/>
          </a:xfrm>
          <a:prstGeom prst="rect">
            <a:avLst/>
          </a:prstGeom>
        </p:spPr>
      </p:pic>
      <p:sp>
        <p:nvSpPr>
          <p:cNvPr id="46" name="Google Shape;256;p33">
            <a:extLst>
              <a:ext uri="{FF2B5EF4-FFF2-40B4-BE49-F238E27FC236}">
                <a16:creationId xmlns:a16="http://schemas.microsoft.com/office/drawing/2014/main" id="{A9C27139-3E59-6140-848B-066DB75308D9}"/>
              </a:ext>
            </a:extLst>
          </p:cNvPr>
          <p:cNvSpPr txBox="1"/>
          <p:nvPr/>
        </p:nvSpPr>
        <p:spPr>
          <a:xfrm>
            <a:off x="5549358" y="1578418"/>
            <a:ext cx="314286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57" name="Rounded Rectangle 56">
            <a:extLst>
              <a:ext uri="{FF2B5EF4-FFF2-40B4-BE49-F238E27FC236}">
                <a16:creationId xmlns:a16="http://schemas.microsoft.com/office/drawing/2014/main" id="{2FCF9858-77BE-2E44-BE4D-2D461A7231B4}"/>
              </a:ext>
            </a:extLst>
          </p:cNvPr>
          <p:cNvSpPr/>
          <p:nvPr/>
        </p:nvSpPr>
        <p:spPr>
          <a:xfrm>
            <a:off x="4512545" y="1319457"/>
            <a:ext cx="1808663" cy="723995"/>
          </a:xfrm>
          <a:prstGeom prst="roundRect">
            <a:avLst>
              <a:gd name="adj" fmla="val 508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endParaRPr lang="en-US" dirty="0">
              <a:latin typeface="Century Gothic" panose="020B0502020202020204" pitchFamily="34" charset="0"/>
            </a:endParaRPr>
          </a:p>
        </p:txBody>
      </p:sp>
      <p:sp>
        <p:nvSpPr>
          <p:cNvPr id="58" name="Rectangle 57">
            <a:extLst>
              <a:ext uri="{FF2B5EF4-FFF2-40B4-BE49-F238E27FC236}">
                <a16:creationId xmlns:a16="http://schemas.microsoft.com/office/drawing/2014/main" id="{9032D73B-B4C2-934E-8E33-083C361F025A}"/>
              </a:ext>
            </a:extLst>
          </p:cNvPr>
          <p:cNvSpPr/>
          <p:nvPr/>
        </p:nvSpPr>
        <p:spPr>
          <a:xfrm>
            <a:off x="4521577" y="1355762"/>
            <a:ext cx="1800881" cy="646331"/>
          </a:xfrm>
          <a:prstGeom prst="rect">
            <a:avLst/>
          </a:prstGeom>
        </p:spPr>
        <p:txBody>
          <a:bodyPr wrap="square">
            <a:spAutoFit/>
          </a:bodyPr>
          <a:lstStyle/>
          <a:p>
            <a:pPr algn="ctr"/>
            <a:r>
              <a:rPr lang="en-GB" dirty="0">
                <a:solidFill>
                  <a:schemeClr val="bg1"/>
                </a:solidFill>
                <a:latin typeface="Century Gothic" panose="020B0502020202020204" pitchFamily="34" charset="0"/>
              </a:rPr>
              <a:t>I have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total control</a:t>
            </a:r>
          </a:p>
        </p:txBody>
      </p:sp>
      <p:sp>
        <p:nvSpPr>
          <p:cNvPr id="60" name="Rounded Rectangle 59">
            <a:extLst>
              <a:ext uri="{FF2B5EF4-FFF2-40B4-BE49-F238E27FC236}">
                <a16:creationId xmlns:a16="http://schemas.microsoft.com/office/drawing/2014/main" id="{08B9458D-2E89-894A-ACE5-FBB1B17EF903}"/>
              </a:ext>
            </a:extLst>
          </p:cNvPr>
          <p:cNvSpPr/>
          <p:nvPr/>
        </p:nvSpPr>
        <p:spPr>
          <a:xfrm>
            <a:off x="4512545" y="3067502"/>
            <a:ext cx="1808663" cy="746960"/>
          </a:xfrm>
          <a:prstGeom prst="roundRect">
            <a:avLst>
              <a:gd name="adj" fmla="val 508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endParaRPr lang="en-US" dirty="0">
              <a:latin typeface="Century Gothic" panose="020B0502020202020204" pitchFamily="34" charset="0"/>
            </a:endParaRPr>
          </a:p>
        </p:txBody>
      </p:sp>
      <p:sp>
        <p:nvSpPr>
          <p:cNvPr id="61" name="Rectangle 60">
            <a:extLst>
              <a:ext uri="{FF2B5EF4-FFF2-40B4-BE49-F238E27FC236}">
                <a16:creationId xmlns:a16="http://schemas.microsoft.com/office/drawing/2014/main" id="{71A2F257-CC7C-7E46-9C20-444D06785A14}"/>
              </a:ext>
            </a:extLst>
          </p:cNvPr>
          <p:cNvSpPr/>
          <p:nvPr/>
        </p:nvSpPr>
        <p:spPr>
          <a:xfrm>
            <a:off x="4512545" y="3113966"/>
            <a:ext cx="1808663" cy="646331"/>
          </a:xfrm>
          <a:prstGeom prst="rect">
            <a:avLst/>
          </a:prstGeom>
        </p:spPr>
        <p:txBody>
          <a:bodyPr wrap="square">
            <a:spAutoFit/>
          </a:bodyPr>
          <a:lstStyle/>
          <a:p>
            <a:pPr algn="ctr"/>
            <a:r>
              <a:rPr lang="en-GB" dirty="0">
                <a:solidFill>
                  <a:schemeClr val="bg1"/>
                </a:solidFill>
                <a:latin typeface="Century Gothic" panose="020B0502020202020204" pitchFamily="34" charset="0"/>
              </a:rPr>
              <a:t>I have some control</a:t>
            </a:r>
          </a:p>
        </p:txBody>
      </p:sp>
      <p:sp>
        <p:nvSpPr>
          <p:cNvPr id="63" name="Rounded Rectangle 62">
            <a:extLst>
              <a:ext uri="{FF2B5EF4-FFF2-40B4-BE49-F238E27FC236}">
                <a16:creationId xmlns:a16="http://schemas.microsoft.com/office/drawing/2014/main" id="{95969DF7-6586-724D-BE81-288E3CDF91D6}"/>
              </a:ext>
            </a:extLst>
          </p:cNvPr>
          <p:cNvSpPr/>
          <p:nvPr/>
        </p:nvSpPr>
        <p:spPr>
          <a:xfrm>
            <a:off x="4521577" y="4825607"/>
            <a:ext cx="1799631" cy="715704"/>
          </a:xfrm>
          <a:prstGeom prst="roundRect">
            <a:avLst>
              <a:gd name="adj" fmla="val 508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endParaRPr lang="en-US" dirty="0">
              <a:latin typeface="Century Gothic" panose="020B0502020202020204" pitchFamily="34" charset="0"/>
            </a:endParaRPr>
          </a:p>
        </p:txBody>
      </p:sp>
      <p:sp>
        <p:nvSpPr>
          <p:cNvPr id="64" name="Rectangle 63">
            <a:extLst>
              <a:ext uri="{FF2B5EF4-FFF2-40B4-BE49-F238E27FC236}">
                <a16:creationId xmlns:a16="http://schemas.microsoft.com/office/drawing/2014/main" id="{7F725215-5CF3-934B-8AE9-115F59C57538}"/>
              </a:ext>
            </a:extLst>
          </p:cNvPr>
          <p:cNvSpPr/>
          <p:nvPr/>
        </p:nvSpPr>
        <p:spPr>
          <a:xfrm>
            <a:off x="4521577" y="4861114"/>
            <a:ext cx="1799631" cy="646331"/>
          </a:xfrm>
          <a:prstGeom prst="rect">
            <a:avLst/>
          </a:prstGeom>
        </p:spPr>
        <p:txBody>
          <a:bodyPr wrap="square">
            <a:spAutoFit/>
          </a:bodyPr>
          <a:lstStyle/>
          <a:p>
            <a:pPr algn="ctr"/>
            <a:r>
              <a:rPr lang="en-GB" dirty="0">
                <a:solidFill>
                  <a:schemeClr val="bg1"/>
                </a:solidFill>
                <a:latin typeface="Century Gothic" panose="020B0502020202020204" pitchFamily="34" charset="0"/>
              </a:rPr>
              <a:t>I have no control</a:t>
            </a:r>
          </a:p>
        </p:txBody>
      </p:sp>
      <p:cxnSp>
        <p:nvCxnSpPr>
          <p:cNvPr id="12" name="Straight Arrow Connector 11">
            <a:extLst>
              <a:ext uri="{FF2B5EF4-FFF2-40B4-BE49-F238E27FC236}">
                <a16:creationId xmlns:a16="http://schemas.microsoft.com/office/drawing/2014/main" id="{866460B0-9B07-284A-B3FA-F6081CD716D6}"/>
              </a:ext>
            </a:extLst>
          </p:cNvPr>
          <p:cNvCxnSpPr>
            <a:cxnSpLocks/>
          </p:cNvCxnSpPr>
          <p:nvPr/>
        </p:nvCxnSpPr>
        <p:spPr>
          <a:xfrm>
            <a:off x="6321208" y="1681455"/>
            <a:ext cx="1679792" cy="0"/>
          </a:xfrm>
          <a:prstGeom prst="straightConnector1">
            <a:avLst/>
          </a:prstGeom>
          <a:ln w="28575">
            <a:solidFill>
              <a:srgbClr val="103A5D"/>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7C78203-348F-2342-A3A9-C9A49171EAE2}"/>
              </a:ext>
            </a:extLst>
          </p:cNvPr>
          <p:cNvCxnSpPr>
            <a:cxnSpLocks/>
            <a:stCxn id="61" idx="3"/>
          </p:cNvCxnSpPr>
          <p:nvPr/>
        </p:nvCxnSpPr>
        <p:spPr>
          <a:xfrm>
            <a:off x="6321208" y="3437132"/>
            <a:ext cx="1808663" cy="0"/>
          </a:xfrm>
          <a:prstGeom prst="straightConnector1">
            <a:avLst/>
          </a:prstGeom>
          <a:ln w="28575">
            <a:solidFill>
              <a:srgbClr val="103A5D"/>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D796E72-2CEE-D343-8FD1-A65C87CA7FDD}"/>
              </a:ext>
            </a:extLst>
          </p:cNvPr>
          <p:cNvCxnSpPr>
            <a:cxnSpLocks/>
          </p:cNvCxnSpPr>
          <p:nvPr/>
        </p:nvCxnSpPr>
        <p:spPr>
          <a:xfrm>
            <a:off x="6197600" y="5184279"/>
            <a:ext cx="2325914" cy="0"/>
          </a:xfrm>
          <a:prstGeom prst="straightConnector1">
            <a:avLst/>
          </a:prstGeom>
          <a:ln w="28575">
            <a:solidFill>
              <a:srgbClr val="103A5D"/>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1571E20-3D04-B24D-814C-33E3F2BDADC7}"/>
              </a:ext>
            </a:extLst>
          </p:cNvPr>
          <p:cNvSpPr txBox="1"/>
          <p:nvPr/>
        </p:nvSpPr>
        <p:spPr>
          <a:xfrm>
            <a:off x="1041905" y="1037063"/>
            <a:ext cx="2544575" cy="2246769"/>
          </a:xfrm>
          <a:prstGeom prst="rect">
            <a:avLst/>
          </a:prstGeom>
          <a:noFill/>
        </p:spPr>
        <p:txBody>
          <a:bodyPr wrap="square" rtlCol="0">
            <a:spAutoFit/>
          </a:bodyPr>
          <a:lstStyle/>
          <a:p>
            <a:r>
              <a:rPr lang="en-US" sz="2800" b="1" dirty="0">
                <a:solidFill>
                  <a:srgbClr val="D0353B"/>
                </a:solidFill>
                <a:latin typeface="Century Gothic" panose="020B0502020202020204" pitchFamily="34" charset="0"/>
              </a:rPr>
              <a:t>HOW MUCH CAN YOU CONTROL HOW HAPPY YOU ARE?</a:t>
            </a:r>
          </a:p>
        </p:txBody>
      </p:sp>
      <p:grpSp>
        <p:nvGrpSpPr>
          <p:cNvPr id="2" name="Group 1">
            <a:extLst>
              <a:ext uri="{FF2B5EF4-FFF2-40B4-BE49-F238E27FC236}">
                <a16:creationId xmlns:a16="http://schemas.microsoft.com/office/drawing/2014/main" id="{9E404823-53E7-7345-A08E-4C08DDA61587}"/>
              </a:ext>
            </a:extLst>
          </p:cNvPr>
          <p:cNvGrpSpPr/>
          <p:nvPr/>
        </p:nvGrpSpPr>
        <p:grpSpPr>
          <a:xfrm>
            <a:off x="9438639" y="745821"/>
            <a:ext cx="1808663" cy="723995"/>
            <a:chOff x="8171395" y="607467"/>
            <a:chExt cx="1808663" cy="723995"/>
          </a:xfrm>
        </p:grpSpPr>
        <p:sp>
          <p:nvSpPr>
            <p:cNvPr id="17" name="Rounded Rectangle 16">
              <a:extLst>
                <a:ext uri="{FF2B5EF4-FFF2-40B4-BE49-F238E27FC236}">
                  <a16:creationId xmlns:a16="http://schemas.microsoft.com/office/drawing/2014/main" id="{8D2D8E0B-9B33-0049-B145-68C785CFEF5E}"/>
                </a:ext>
              </a:extLst>
            </p:cNvPr>
            <p:cNvSpPr/>
            <p:nvPr/>
          </p:nvSpPr>
          <p:spPr>
            <a:xfrm>
              <a:off x="8171395" y="607467"/>
              <a:ext cx="1808663" cy="723995"/>
            </a:xfrm>
            <a:prstGeom prst="roundRect">
              <a:avLst>
                <a:gd name="adj" fmla="val 5085"/>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C53F45A2-DC5F-7143-9405-18A63711EC68}"/>
                </a:ext>
              </a:extLst>
            </p:cNvPr>
            <p:cNvSpPr/>
            <p:nvPr/>
          </p:nvSpPr>
          <p:spPr>
            <a:xfrm>
              <a:off x="8242250" y="649609"/>
              <a:ext cx="1666952" cy="646331"/>
            </a:xfrm>
            <a:prstGeom prst="rect">
              <a:avLst/>
            </a:prstGeom>
          </p:spPr>
          <p:txBody>
            <a:bodyPr wrap="square">
              <a:spAutoFit/>
            </a:bodyPr>
            <a:lstStyle/>
            <a:p>
              <a:pPr algn="ctr"/>
              <a:r>
                <a:rPr lang="en-GB" dirty="0">
                  <a:solidFill>
                    <a:schemeClr val="bg1"/>
                  </a:solidFill>
                  <a:latin typeface="Century Gothic" panose="020B0502020202020204" pitchFamily="34" charset="0"/>
                </a:rPr>
                <a:t>Our choices and actions</a:t>
              </a:r>
            </a:p>
          </p:txBody>
        </p:sp>
      </p:grpSp>
    </p:spTree>
    <p:extLst>
      <p:ext uri="{BB962C8B-B14F-4D97-AF65-F5344CB8AC3E}">
        <p14:creationId xmlns:p14="http://schemas.microsoft.com/office/powerpoint/2010/main" val="22226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2683</TotalTime>
  <Words>5255</Words>
  <Application>Microsoft Office PowerPoint</Application>
  <PresentationFormat>Widescreen</PresentationFormat>
  <Paragraphs>419</Paragraphs>
  <Slides>25</Slides>
  <Notes>25</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Hiragino Sans GB W3</vt:lpstr>
      <vt:lpstr>ITC Avant Garde Gothic Pro</vt:lpstr>
      <vt:lpstr>ITC Avant Garde Pro 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 2</dc:creator>
  <cp:lastModifiedBy>Katrina MacKay</cp:lastModifiedBy>
  <cp:revision>149</cp:revision>
  <dcterms:created xsi:type="dcterms:W3CDTF">2019-08-23T10:30:58Z</dcterms:created>
  <dcterms:modified xsi:type="dcterms:W3CDTF">2020-12-04T17:57:58Z</dcterms:modified>
</cp:coreProperties>
</file>